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7" r:id="rId2"/>
    <p:sldId id="294" r:id="rId3"/>
    <p:sldId id="268" r:id="rId4"/>
    <p:sldId id="296" r:id="rId5"/>
    <p:sldId id="297" r:id="rId6"/>
    <p:sldId id="298" r:id="rId7"/>
    <p:sldId id="304" r:id="rId8"/>
    <p:sldId id="300" r:id="rId9"/>
    <p:sldId id="305" r:id="rId10"/>
    <p:sldId id="299" r:id="rId11"/>
    <p:sldId id="303" r:id="rId12"/>
    <p:sldId id="309" r:id="rId13"/>
    <p:sldId id="311" r:id="rId14"/>
    <p:sldId id="307" r:id="rId15"/>
    <p:sldId id="308" r:id="rId16"/>
    <p:sldId id="310" r:id="rId17"/>
    <p:sldId id="266" r:id="rId18"/>
    <p:sldId id="316" r:id="rId19"/>
    <p:sldId id="277" r:id="rId20"/>
    <p:sldId id="278" r:id="rId21"/>
    <p:sldId id="312" r:id="rId22"/>
    <p:sldId id="313" r:id="rId23"/>
    <p:sldId id="314" r:id="rId24"/>
    <p:sldId id="315" r:id="rId25"/>
    <p:sldId id="317" r:id="rId26"/>
    <p:sldId id="319" r:id="rId27"/>
    <p:sldId id="431" r:id="rId28"/>
    <p:sldId id="432" r:id="rId29"/>
    <p:sldId id="375" r:id="rId30"/>
    <p:sldId id="433" r:id="rId31"/>
    <p:sldId id="434" r:id="rId32"/>
    <p:sldId id="403" r:id="rId33"/>
    <p:sldId id="435" r:id="rId34"/>
    <p:sldId id="436" r:id="rId35"/>
    <p:sldId id="438" r:id="rId36"/>
    <p:sldId id="439" r:id="rId37"/>
    <p:sldId id="440" r:id="rId38"/>
    <p:sldId id="441" r:id="rId39"/>
    <p:sldId id="392" r:id="rId40"/>
    <p:sldId id="443" r:id="rId41"/>
    <p:sldId id="290" r:id="rId42"/>
    <p:sldId id="394" r:id="rId43"/>
    <p:sldId id="395" r:id="rId44"/>
    <p:sldId id="396" r:id="rId45"/>
    <p:sldId id="397" r:id="rId46"/>
    <p:sldId id="39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2060"/>
    <a:srgbClr val="3E1C06"/>
    <a:srgbClr val="7030A0"/>
    <a:srgbClr val="4F6228"/>
    <a:srgbClr val="000000"/>
    <a:srgbClr val="D00000"/>
    <a:srgbClr val="953735"/>
    <a:srgbClr val="843C0C"/>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3879"/>
  </p:normalViewPr>
  <p:slideViewPr>
    <p:cSldViewPr snapToGrid="0" snapToObjects="1">
      <p:cViewPr varScale="1">
        <p:scale>
          <a:sx n="76" d="100"/>
          <a:sy n="76" d="100"/>
        </p:scale>
        <p:origin x="1864" y="200"/>
      </p:cViewPr>
      <p:guideLst/>
    </p:cSldViewPr>
  </p:slideViewPr>
  <p:notesTextViewPr>
    <p:cViewPr>
      <p:scale>
        <a:sx n="90" d="100"/>
        <a:sy n="9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B80B3E-0FF6-43AE-8625-0F00D6F3C12A}" type="doc">
      <dgm:prSet loTypeId="urn:microsoft.com/office/officeart/2005/8/layout/venn1" loCatId="relationship" qsTypeId="urn:microsoft.com/office/officeart/2005/8/quickstyle/simple1" qsCatId="simple" csTypeId="urn:microsoft.com/office/officeart/2005/8/colors/accent1_2" csCatId="accent1" phldr="1"/>
      <dgm:spPr/>
    </dgm:pt>
    <dgm:pt modelId="{5B7D9052-71CC-4B77-A9ED-432BF9945AC2}">
      <dgm:prSet phldrT="[Text]" custT="1"/>
      <dgm:spPr>
        <a:solidFill>
          <a:srgbClr val="FF0000">
            <a:alpha val="50000"/>
          </a:srgbClr>
        </a:solidFill>
      </dgm:spPr>
      <dgm:t>
        <a:bodyPr/>
        <a:lstStyle/>
        <a:p>
          <a:r>
            <a:rPr lang="en-US" sz="1800">
              <a:solidFill>
                <a:schemeClr val="tx1"/>
              </a:solidFill>
            </a:rPr>
            <a:t>AUB-L</a:t>
          </a:r>
        </a:p>
      </dgm:t>
    </dgm:pt>
    <dgm:pt modelId="{104398F9-F7FA-44EB-A9DC-5D0B5EBE8D11}" type="parTrans" cxnId="{15FF5B23-89DE-46B0-8246-BE1B189A2A21}">
      <dgm:prSet/>
      <dgm:spPr/>
      <dgm:t>
        <a:bodyPr/>
        <a:lstStyle/>
        <a:p>
          <a:endParaRPr lang="en-US" sz="1800"/>
        </a:p>
      </dgm:t>
    </dgm:pt>
    <dgm:pt modelId="{6CBDA5F3-B5A4-4B90-BBA1-FCD8B1926A85}" type="sibTrans" cxnId="{15FF5B23-89DE-46B0-8246-BE1B189A2A21}">
      <dgm:prSet/>
      <dgm:spPr/>
      <dgm:t>
        <a:bodyPr/>
        <a:lstStyle/>
        <a:p>
          <a:endParaRPr lang="en-US" sz="1800"/>
        </a:p>
      </dgm:t>
    </dgm:pt>
    <dgm:pt modelId="{28401A0F-9615-40A5-8890-2AD99063C838}">
      <dgm:prSet phldrT="[Text]" custT="1"/>
      <dgm:spPr>
        <a:solidFill>
          <a:schemeClr val="accent4">
            <a:lumMod val="50000"/>
            <a:alpha val="50000"/>
          </a:schemeClr>
        </a:solidFill>
        <a:ln>
          <a:solidFill>
            <a:schemeClr val="accent4">
              <a:lumMod val="20000"/>
              <a:lumOff val="80000"/>
            </a:schemeClr>
          </a:solidFill>
        </a:ln>
      </dgm:spPr>
      <dgm:t>
        <a:bodyPr/>
        <a:lstStyle/>
        <a:p>
          <a:r>
            <a:rPr lang="en-US" sz="1800" err="1">
              <a:solidFill>
                <a:schemeClr val="tx1"/>
              </a:solidFill>
            </a:rPr>
            <a:t>Chèn</a:t>
          </a:r>
          <a:r>
            <a:rPr lang="en-US" sz="1800">
              <a:solidFill>
                <a:schemeClr val="tx1"/>
              </a:solidFill>
            </a:rPr>
            <a:t> </a:t>
          </a:r>
          <a:r>
            <a:rPr lang="en-US" sz="1800" err="1">
              <a:solidFill>
                <a:schemeClr val="tx1"/>
              </a:solidFill>
            </a:rPr>
            <a:t>ép</a:t>
          </a:r>
          <a:endParaRPr lang="en-US" sz="1800">
            <a:solidFill>
              <a:schemeClr val="tx1"/>
            </a:solidFill>
          </a:endParaRPr>
        </a:p>
      </dgm:t>
    </dgm:pt>
    <dgm:pt modelId="{C09AD139-B6C2-45C5-88B7-BE8570A3E5F0}" type="parTrans" cxnId="{F8B9A0C2-786F-4959-8127-9C2F8248EE14}">
      <dgm:prSet/>
      <dgm:spPr/>
      <dgm:t>
        <a:bodyPr/>
        <a:lstStyle/>
        <a:p>
          <a:endParaRPr lang="en-US" sz="1800"/>
        </a:p>
      </dgm:t>
    </dgm:pt>
    <dgm:pt modelId="{6D2F5A8A-C6F4-4804-80D3-5C0CA18862B2}" type="sibTrans" cxnId="{F8B9A0C2-786F-4959-8127-9C2F8248EE14}">
      <dgm:prSet/>
      <dgm:spPr/>
      <dgm:t>
        <a:bodyPr/>
        <a:lstStyle/>
        <a:p>
          <a:endParaRPr lang="en-US" sz="1800"/>
        </a:p>
      </dgm:t>
    </dgm:pt>
    <dgm:pt modelId="{95C65587-7616-4FD0-9486-0B1B1304D1AC}">
      <dgm:prSet phldrT="[Text]" custT="1"/>
      <dgm:spPr>
        <a:solidFill>
          <a:schemeClr val="accent2">
            <a:lumMod val="50000"/>
            <a:alpha val="50000"/>
          </a:schemeClr>
        </a:solidFill>
        <a:ln>
          <a:solidFill>
            <a:schemeClr val="accent2">
              <a:lumMod val="50000"/>
            </a:schemeClr>
          </a:solidFill>
        </a:ln>
      </dgm:spPr>
      <dgm:t>
        <a:bodyPr/>
        <a:lstStyle/>
        <a:p>
          <a:r>
            <a:rPr lang="en-US" sz="1800" err="1">
              <a:solidFill>
                <a:schemeClr val="tx1"/>
              </a:solidFill>
            </a:rPr>
            <a:t>Hiếm</a:t>
          </a:r>
          <a:r>
            <a:rPr lang="en-US" sz="1800">
              <a:solidFill>
                <a:schemeClr val="tx1"/>
              </a:solidFill>
            </a:rPr>
            <a:t> </a:t>
          </a:r>
          <a:r>
            <a:rPr lang="en-US" sz="1800" err="1">
              <a:solidFill>
                <a:schemeClr val="tx1"/>
              </a:solidFill>
            </a:rPr>
            <a:t>muộn</a:t>
          </a:r>
          <a:endParaRPr lang="en-US" sz="1800">
            <a:solidFill>
              <a:schemeClr val="tx1"/>
            </a:solidFill>
          </a:endParaRPr>
        </a:p>
      </dgm:t>
    </dgm:pt>
    <dgm:pt modelId="{7C999F43-457B-43A6-BFC1-A05BA9B0873B}" type="parTrans" cxnId="{E6B60B90-FC76-4ACA-A8BF-87303E475CAA}">
      <dgm:prSet/>
      <dgm:spPr/>
      <dgm:t>
        <a:bodyPr/>
        <a:lstStyle/>
        <a:p>
          <a:endParaRPr lang="en-US" sz="1800"/>
        </a:p>
      </dgm:t>
    </dgm:pt>
    <dgm:pt modelId="{76B0C66B-57D3-4DEA-A7AE-FF2079C263B1}" type="sibTrans" cxnId="{E6B60B90-FC76-4ACA-A8BF-87303E475CAA}">
      <dgm:prSet/>
      <dgm:spPr/>
      <dgm:t>
        <a:bodyPr/>
        <a:lstStyle/>
        <a:p>
          <a:endParaRPr lang="en-US" sz="1800"/>
        </a:p>
      </dgm:t>
    </dgm:pt>
    <dgm:pt modelId="{52407488-24B4-4144-80D5-E0EB61A3E418}">
      <dgm:prSet phldrT="[Text]" custT="1"/>
      <dgm:spPr>
        <a:solidFill>
          <a:schemeClr val="accent4">
            <a:lumMod val="40000"/>
            <a:lumOff val="60000"/>
            <a:alpha val="50000"/>
          </a:schemeClr>
        </a:solidFill>
        <a:ln>
          <a:solidFill>
            <a:schemeClr val="accent4">
              <a:lumMod val="50000"/>
            </a:schemeClr>
          </a:solidFill>
        </a:ln>
      </dgm:spPr>
      <dgm:t>
        <a:bodyPr/>
        <a:lstStyle/>
        <a:p>
          <a:r>
            <a:rPr lang="en-US" sz="1800" err="1">
              <a:solidFill>
                <a:schemeClr val="tx1"/>
              </a:solidFill>
            </a:rPr>
            <a:t>Các</a:t>
          </a:r>
          <a:r>
            <a:rPr lang="en-US" sz="1800">
              <a:solidFill>
                <a:schemeClr val="tx1"/>
              </a:solidFill>
            </a:rPr>
            <a:t> </a:t>
          </a:r>
          <a:r>
            <a:rPr lang="en-US" sz="1800" err="1">
              <a:solidFill>
                <a:schemeClr val="tx1"/>
              </a:solidFill>
            </a:rPr>
            <a:t>vấn</a:t>
          </a:r>
          <a:r>
            <a:rPr lang="en-US" sz="1800">
              <a:solidFill>
                <a:schemeClr val="tx1"/>
              </a:solidFill>
            </a:rPr>
            <a:t> </a:t>
          </a:r>
          <a:r>
            <a:rPr lang="en-US" sz="1800" err="1">
              <a:solidFill>
                <a:schemeClr val="tx1"/>
              </a:solidFill>
            </a:rPr>
            <a:t>đề</a:t>
          </a:r>
          <a:r>
            <a:rPr lang="en-US" sz="1800">
              <a:solidFill>
                <a:schemeClr val="tx1"/>
              </a:solidFill>
            </a:rPr>
            <a:t>  </a:t>
          </a:r>
          <a:r>
            <a:rPr lang="en-US" sz="1800" err="1">
              <a:solidFill>
                <a:schemeClr val="tx1"/>
              </a:solidFill>
            </a:rPr>
            <a:t>Sản</a:t>
          </a:r>
          <a:r>
            <a:rPr lang="en-US" sz="1800">
              <a:solidFill>
                <a:schemeClr val="tx1"/>
              </a:solidFill>
            </a:rPr>
            <a:t> </a:t>
          </a:r>
          <a:r>
            <a:rPr lang="en-US" sz="1800" err="1">
              <a:solidFill>
                <a:schemeClr val="tx1"/>
              </a:solidFill>
            </a:rPr>
            <a:t>khoa</a:t>
          </a:r>
          <a:endParaRPr lang="en-US" sz="1800">
            <a:solidFill>
              <a:schemeClr val="tx1"/>
            </a:solidFill>
          </a:endParaRPr>
        </a:p>
      </dgm:t>
    </dgm:pt>
    <dgm:pt modelId="{76CCD234-6E26-455A-A219-153A71E9CC85}" type="parTrans" cxnId="{2D3D5795-C9AD-4232-A4E9-F2EC94ACFDF2}">
      <dgm:prSet/>
      <dgm:spPr/>
      <dgm:t>
        <a:bodyPr/>
        <a:lstStyle/>
        <a:p>
          <a:endParaRPr lang="en-US" sz="1800"/>
        </a:p>
      </dgm:t>
    </dgm:pt>
    <dgm:pt modelId="{B9677A40-07E7-44C5-9950-4DC37093A446}" type="sibTrans" cxnId="{2D3D5795-C9AD-4232-A4E9-F2EC94ACFDF2}">
      <dgm:prSet/>
      <dgm:spPr/>
      <dgm:t>
        <a:bodyPr/>
        <a:lstStyle/>
        <a:p>
          <a:endParaRPr lang="en-US" sz="1800"/>
        </a:p>
      </dgm:t>
    </dgm:pt>
    <dgm:pt modelId="{81508765-B66D-4B0C-BFFE-698278DEC635}" type="pres">
      <dgm:prSet presAssocID="{B8B80B3E-0FF6-43AE-8625-0F00D6F3C12A}" presName="compositeShape" presStyleCnt="0">
        <dgm:presLayoutVars>
          <dgm:chMax val="7"/>
          <dgm:dir/>
          <dgm:resizeHandles val="exact"/>
        </dgm:presLayoutVars>
      </dgm:prSet>
      <dgm:spPr/>
    </dgm:pt>
    <dgm:pt modelId="{C09F13F5-8270-42AE-BF92-6408DA452428}" type="pres">
      <dgm:prSet presAssocID="{5B7D9052-71CC-4B77-A9ED-432BF9945AC2}" presName="circ1" presStyleLbl="vennNode1" presStyleIdx="0" presStyleCnt="4"/>
      <dgm:spPr/>
      <dgm:t>
        <a:bodyPr/>
        <a:lstStyle/>
        <a:p>
          <a:endParaRPr lang="en-US"/>
        </a:p>
      </dgm:t>
    </dgm:pt>
    <dgm:pt modelId="{C2016F29-FCEA-40E8-8DD5-76A41AD56081}" type="pres">
      <dgm:prSet presAssocID="{5B7D9052-71CC-4B77-A9ED-432BF9945AC2}" presName="circ1Tx" presStyleLbl="revTx" presStyleIdx="0" presStyleCnt="0">
        <dgm:presLayoutVars>
          <dgm:chMax val="0"/>
          <dgm:chPref val="0"/>
          <dgm:bulletEnabled val="1"/>
        </dgm:presLayoutVars>
      </dgm:prSet>
      <dgm:spPr/>
      <dgm:t>
        <a:bodyPr/>
        <a:lstStyle/>
        <a:p>
          <a:endParaRPr lang="en-US"/>
        </a:p>
      </dgm:t>
    </dgm:pt>
    <dgm:pt modelId="{849019B7-9FAC-4E87-891C-4B291BBFFF1A}" type="pres">
      <dgm:prSet presAssocID="{28401A0F-9615-40A5-8890-2AD99063C838}" presName="circ2" presStyleLbl="vennNode1" presStyleIdx="1" presStyleCnt="4"/>
      <dgm:spPr/>
      <dgm:t>
        <a:bodyPr/>
        <a:lstStyle/>
        <a:p>
          <a:endParaRPr lang="en-US"/>
        </a:p>
      </dgm:t>
    </dgm:pt>
    <dgm:pt modelId="{B36E66ED-5A63-44CE-8CC2-72671F8F2571}" type="pres">
      <dgm:prSet presAssocID="{28401A0F-9615-40A5-8890-2AD99063C838}" presName="circ2Tx" presStyleLbl="revTx" presStyleIdx="0" presStyleCnt="0">
        <dgm:presLayoutVars>
          <dgm:chMax val="0"/>
          <dgm:chPref val="0"/>
          <dgm:bulletEnabled val="1"/>
        </dgm:presLayoutVars>
      </dgm:prSet>
      <dgm:spPr/>
      <dgm:t>
        <a:bodyPr/>
        <a:lstStyle/>
        <a:p>
          <a:endParaRPr lang="en-US"/>
        </a:p>
      </dgm:t>
    </dgm:pt>
    <dgm:pt modelId="{9BAA9D69-77E2-424A-9BDE-E9FFF59EDD0C}" type="pres">
      <dgm:prSet presAssocID="{95C65587-7616-4FD0-9486-0B1B1304D1AC}" presName="circ3" presStyleLbl="vennNode1" presStyleIdx="2" presStyleCnt="4"/>
      <dgm:spPr/>
      <dgm:t>
        <a:bodyPr/>
        <a:lstStyle/>
        <a:p>
          <a:endParaRPr lang="en-US"/>
        </a:p>
      </dgm:t>
    </dgm:pt>
    <dgm:pt modelId="{A9C4A931-CFBC-49BD-9E55-AE1F96685C16}" type="pres">
      <dgm:prSet presAssocID="{95C65587-7616-4FD0-9486-0B1B1304D1AC}" presName="circ3Tx" presStyleLbl="revTx" presStyleIdx="0" presStyleCnt="0">
        <dgm:presLayoutVars>
          <dgm:chMax val="0"/>
          <dgm:chPref val="0"/>
          <dgm:bulletEnabled val="1"/>
        </dgm:presLayoutVars>
      </dgm:prSet>
      <dgm:spPr/>
      <dgm:t>
        <a:bodyPr/>
        <a:lstStyle/>
        <a:p>
          <a:endParaRPr lang="en-US"/>
        </a:p>
      </dgm:t>
    </dgm:pt>
    <dgm:pt modelId="{7F34AE32-3349-4D8F-A82F-69FA13332638}" type="pres">
      <dgm:prSet presAssocID="{52407488-24B4-4144-80D5-E0EB61A3E418}" presName="circ4" presStyleLbl="vennNode1" presStyleIdx="3" presStyleCnt="4"/>
      <dgm:spPr/>
      <dgm:t>
        <a:bodyPr/>
        <a:lstStyle/>
        <a:p>
          <a:endParaRPr lang="en-US"/>
        </a:p>
      </dgm:t>
    </dgm:pt>
    <dgm:pt modelId="{F159E0BA-0F5D-44DB-910F-15FB5B71E9B4}" type="pres">
      <dgm:prSet presAssocID="{52407488-24B4-4144-80D5-E0EB61A3E418}" presName="circ4Tx" presStyleLbl="revTx" presStyleIdx="0" presStyleCnt="0">
        <dgm:presLayoutVars>
          <dgm:chMax val="0"/>
          <dgm:chPref val="0"/>
          <dgm:bulletEnabled val="1"/>
        </dgm:presLayoutVars>
      </dgm:prSet>
      <dgm:spPr/>
      <dgm:t>
        <a:bodyPr/>
        <a:lstStyle/>
        <a:p>
          <a:endParaRPr lang="en-US"/>
        </a:p>
      </dgm:t>
    </dgm:pt>
  </dgm:ptLst>
  <dgm:cxnLst>
    <dgm:cxn modelId="{57C5FA41-8493-4D0B-B0FF-3C6242943994}" type="presOf" srcId="{5B7D9052-71CC-4B77-A9ED-432BF9945AC2}" destId="{C09F13F5-8270-42AE-BF92-6408DA452428}" srcOrd="0" destOrd="0" presId="urn:microsoft.com/office/officeart/2005/8/layout/venn1"/>
    <dgm:cxn modelId="{F8B9A0C2-786F-4959-8127-9C2F8248EE14}" srcId="{B8B80B3E-0FF6-43AE-8625-0F00D6F3C12A}" destId="{28401A0F-9615-40A5-8890-2AD99063C838}" srcOrd="1" destOrd="0" parTransId="{C09AD139-B6C2-45C5-88B7-BE8570A3E5F0}" sibTransId="{6D2F5A8A-C6F4-4804-80D3-5C0CA18862B2}"/>
    <dgm:cxn modelId="{42D7887A-A4CC-4821-85B7-9DE7D0D42D9A}" type="presOf" srcId="{28401A0F-9615-40A5-8890-2AD99063C838}" destId="{849019B7-9FAC-4E87-891C-4B291BBFFF1A}" srcOrd="0" destOrd="0" presId="urn:microsoft.com/office/officeart/2005/8/layout/venn1"/>
    <dgm:cxn modelId="{F713BF8F-208B-47EE-BA21-9333413D619B}" type="presOf" srcId="{B8B80B3E-0FF6-43AE-8625-0F00D6F3C12A}" destId="{81508765-B66D-4B0C-BFFE-698278DEC635}" srcOrd="0" destOrd="0" presId="urn:microsoft.com/office/officeart/2005/8/layout/venn1"/>
    <dgm:cxn modelId="{15FF5B23-89DE-46B0-8246-BE1B189A2A21}" srcId="{B8B80B3E-0FF6-43AE-8625-0F00D6F3C12A}" destId="{5B7D9052-71CC-4B77-A9ED-432BF9945AC2}" srcOrd="0" destOrd="0" parTransId="{104398F9-F7FA-44EB-A9DC-5D0B5EBE8D11}" sibTransId="{6CBDA5F3-B5A4-4B90-BBA1-FCD8B1926A85}"/>
    <dgm:cxn modelId="{8E55EFAD-40C8-4FAB-8061-F4D6CCF664DC}" type="presOf" srcId="{52407488-24B4-4144-80D5-E0EB61A3E418}" destId="{F159E0BA-0F5D-44DB-910F-15FB5B71E9B4}" srcOrd="1" destOrd="0" presId="urn:microsoft.com/office/officeart/2005/8/layout/venn1"/>
    <dgm:cxn modelId="{86E692D3-D2A1-40D9-864F-230BF00706A3}" type="presOf" srcId="{95C65587-7616-4FD0-9486-0B1B1304D1AC}" destId="{9BAA9D69-77E2-424A-9BDE-E9FFF59EDD0C}" srcOrd="0" destOrd="0" presId="urn:microsoft.com/office/officeart/2005/8/layout/venn1"/>
    <dgm:cxn modelId="{CA9A6F00-A9FE-4205-B078-C55F7CB370C6}" type="presOf" srcId="{28401A0F-9615-40A5-8890-2AD99063C838}" destId="{B36E66ED-5A63-44CE-8CC2-72671F8F2571}" srcOrd="1" destOrd="0" presId="urn:microsoft.com/office/officeart/2005/8/layout/venn1"/>
    <dgm:cxn modelId="{2D3D5795-C9AD-4232-A4E9-F2EC94ACFDF2}" srcId="{B8B80B3E-0FF6-43AE-8625-0F00D6F3C12A}" destId="{52407488-24B4-4144-80D5-E0EB61A3E418}" srcOrd="3" destOrd="0" parTransId="{76CCD234-6E26-455A-A219-153A71E9CC85}" sibTransId="{B9677A40-07E7-44C5-9950-4DC37093A446}"/>
    <dgm:cxn modelId="{B0D4027B-8E30-4D17-BD35-30216E0F1E24}" type="presOf" srcId="{5B7D9052-71CC-4B77-A9ED-432BF9945AC2}" destId="{C2016F29-FCEA-40E8-8DD5-76A41AD56081}" srcOrd="1" destOrd="0" presId="urn:microsoft.com/office/officeart/2005/8/layout/venn1"/>
    <dgm:cxn modelId="{6B446485-A6F8-40DC-B02F-ECCE14555448}" type="presOf" srcId="{52407488-24B4-4144-80D5-E0EB61A3E418}" destId="{7F34AE32-3349-4D8F-A82F-69FA13332638}" srcOrd="0" destOrd="0" presId="urn:microsoft.com/office/officeart/2005/8/layout/venn1"/>
    <dgm:cxn modelId="{34558884-D02C-41D7-9D59-02E4D620691C}" type="presOf" srcId="{95C65587-7616-4FD0-9486-0B1B1304D1AC}" destId="{A9C4A931-CFBC-49BD-9E55-AE1F96685C16}" srcOrd="1" destOrd="0" presId="urn:microsoft.com/office/officeart/2005/8/layout/venn1"/>
    <dgm:cxn modelId="{E6B60B90-FC76-4ACA-A8BF-87303E475CAA}" srcId="{B8B80B3E-0FF6-43AE-8625-0F00D6F3C12A}" destId="{95C65587-7616-4FD0-9486-0B1B1304D1AC}" srcOrd="2" destOrd="0" parTransId="{7C999F43-457B-43A6-BFC1-A05BA9B0873B}" sibTransId="{76B0C66B-57D3-4DEA-A7AE-FF2079C263B1}"/>
    <dgm:cxn modelId="{3AD8ADB8-389C-4061-98EE-9E892999BEF5}" type="presParOf" srcId="{81508765-B66D-4B0C-BFFE-698278DEC635}" destId="{C09F13F5-8270-42AE-BF92-6408DA452428}" srcOrd="0" destOrd="0" presId="urn:microsoft.com/office/officeart/2005/8/layout/venn1"/>
    <dgm:cxn modelId="{DB5CD377-DC07-4722-8A09-F15408C550C2}" type="presParOf" srcId="{81508765-B66D-4B0C-BFFE-698278DEC635}" destId="{C2016F29-FCEA-40E8-8DD5-76A41AD56081}" srcOrd="1" destOrd="0" presId="urn:microsoft.com/office/officeart/2005/8/layout/venn1"/>
    <dgm:cxn modelId="{7C010793-BED3-4399-96F6-40107D7DD1C2}" type="presParOf" srcId="{81508765-B66D-4B0C-BFFE-698278DEC635}" destId="{849019B7-9FAC-4E87-891C-4B291BBFFF1A}" srcOrd="2" destOrd="0" presId="urn:microsoft.com/office/officeart/2005/8/layout/venn1"/>
    <dgm:cxn modelId="{F3D54CF8-F80E-4BDB-9C4B-A76005B7A6F0}" type="presParOf" srcId="{81508765-B66D-4B0C-BFFE-698278DEC635}" destId="{B36E66ED-5A63-44CE-8CC2-72671F8F2571}" srcOrd="3" destOrd="0" presId="urn:microsoft.com/office/officeart/2005/8/layout/venn1"/>
    <dgm:cxn modelId="{83B4E654-F609-426F-B67D-0318F1298BC0}" type="presParOf" srcId="{81508765-B66D-4B0C-BFFE-698278DEC635}" destId="{9BAA9D69-77E2-424A-9BDE-E9FFF59EDD0C}" srcOrd="4" destOrd="0" presId="urn:microsoft.com/office/officeart/2005/8/layout/venn1"/>
    <dgm:cxn modelId="{2B6C45F5-2ADC-4D7D-A883-3F434E3A8A16}" type="presParOf" srcId="{81508765-B66D-4B0C-BFFE-698278DEC635}" destId="{A9C4A931-CFBC-49BD-9E55-AE1F96685C16}" srcOrd="5" destOrd="0" presId="urn:microsoft.com/office/officeart/2005/8/layout/venn1"/>
    <dgm:cxn modelId="{DEEDF2A0-7756-4E54-82AE-FDB62034DAF6}" type="presParOf" srcId="{81508765-B66D-4B0C-BFFE-698278DEC635}" destId="{7F34AE32-3349-4D8F-A82F-69FA13332638}" srcOrd="6" destOrd="0" presId="urn:microsoft.com/office/officeart/2005/8/layout/venn1"/>
    <dgm:cxn modelId="{56608693-16D7-4C5D-BFC3-43CA0171A85D}" type="presParOf" srcId="{81508765-B66D-4B0C-BFFE-698278DEC635}" destId="{F159E0BA-0F5D-44DB-910F-15FB5B71E9B4}" srcOrd="7"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D527D8-5ED7-4DFF-8D62-BFCA07A7A114}" type="doc">
      <dgm:prSet loTypeId="urn:microsoft.com/office/officeart/2005/8/layout/venn1" loCatId="relationship" qsTypeId="urn:microsoft.com/office/officeart/2005/8/quickstyle/simple1" qsCatId="simple" csTypeId="urn:microsoft.com/office/officeart/2005/8/colors/accent1_2" csCatId="accent1" phldr="1"/>
      <dgm:spPr/>
    </dgm:pt>
    <dgm:pt modelId="{EFE3FFD9-8FCD-4EF0-8B6E-DB949558DE0C}">
      <dgm:prSet phldrT="[Text]" custT="1"/>
      <dgm:spPr>
        <a:solidFill>
          <a:srgbClr val="FF0000">
            <a:alpha val="50000"/>
          </a:srgbClr>
        </a:solidFill>
      </dgm:spPr>
      <dgm:t>
        <a:bodyPr/>
        <a:lstStyle/>
        <a:p>
          <a:r>
            <a:rPr lang="en-US" sz="2400" b="1" err="1">
              <a:solidFill>
                <a:schemeClr val="bg1"/>
              </a:solidFill>
            </a:rPr>
            <a:t>Điều</a:t>
          </a:r>
          <a:r>
            <a:rPr lang="en-US" sz="2400" b="1">
              <a:solidFill>
                <a:schemeClr val="bg1"/>
              </a:solidFill>
            </a:rPr>
            <a:t> </a:t>
          </a:r>
          <a:r>
            <a:rPr lang="en-US" sz="2400" b="1" err="1">
              <a:solidFill>
                <a:schemeClr val="bg1"/>
              </a:solidFill>
            </a:rPr>
            <a:t>trị</a:t>
          </a:r>
          <a:r>
            <a:rPr lang="en-US" sz="2400" b="1">
              <a:solidFill>
                <a:schemeClr val="bg1"/>
              </a:solidFill>
            </a:rPr>
            <a:t> </a:t>
          </a:r>
          <a:r>
            <a:rPr lang="en-US" sz="2400" b="1" err="1">
              <a:solidFill>
                <a:schemeClr val="bg1"/>
              </a:solidFill>
            </a:rPr>
            <a:t>adenomyosis</a:t>
          </a:r>
          <a:r>
            <a:rPr lang="en-US" sz="2400" b="1">
              <a:solidFill>
                <a:schemeClr val="bg1"/>
              </a:solidFill>
            </a:rPr>
            <a:t>-endometriosis</a:t>
          </a:r>
        </a:p>
      </dgm:t>
    </dgm:pt>
    <dgm:pt modelId="{1B26A881-8202-4275-A1C9-035D1273E6CF}" type="parTrans" cxnId="{12457FF5-7620-4EDE-9D66-A9D08744D4A5}">
      <dgm:prSet/>
      <dgm:spPr/>
      <dgm:t>
        <a:bodyPr/>
        <a:lstStyle/>
        <a:p>
          <a:endParaRPr lang="en-US" sz="2400" b="1">
            <a:solidFill>
              <a:schemeClr val="bg1"/>
            </a:solidFill>
          </a:endParaRPr>
        </a:p>
      </dgm:t>
    </dgm:pt>
    <dgm:pt modelId="{3CBD1C85-C186-484E-9C3E-BBEBC2B463D7}" type="sibTrans" cxnId="{12457FF5-7620-4EDE-9D66-A9D08744D4A5}">
      <dgm:prSet/>
      <dgm:spPr/>
      <dgm:t>
        <a:bodyPr/>
        <a:lstStyle/>
        <a:p>
          <a:endParaRPr lang="en-US" sz="2400" b="1">
            <a:solidFill>
              <a:schemeClr val="bg1"/>
            </a:solidFill>
          </a:endParaRPr>
        </a:p>
      </dgm:t>
    </dgm:pt>
    <dgm:pt modelId="{5DE98524-AD22-45AD-8BDA-905DCFEF8EF0}">
      <dgm:prSet phldrT="[Text]" custT="1"/>
      <dgm:spPr>
        <a:solidFill>
          <a:schemeClr val="accent3">
            <a:lumMod val="50000"/>
            <a:alpha val="50000"/>
          </a:schemeClr>
        </a:solidFill>
      </dgm:spPr>
      <dgm:t>
        <a:bodyPr/>
        <a:lstStyle/>
        <a:p>
          <a:r>
            <a:rPr lang="en-US" sz="2400" b="1" err="1">
              <a:solidFill>
                <a:schemeClr val="bg1"/>
              </a:solidFill>
            </a:rPr>
            <a:t>Thuốc</a:t>
          </a:r>
          <a:r>
            <a:rPr lang="en-US" sz="2400" b="1">
              <a:solidFill>
                <a:schemeClr val="bg1"/>
              </a:solidFill>
            </a:rPr>
            <a:t> </a:t>
          </a:r>
          <a:r>
            <a:rPr lang="en-US" sz="2400" b="1" err="1">
              <a:solidFill>
                <a:schemeClr val="bg1"/>
              </a:solidFill>
            </a:rPr>
            <a:t>trên</a:t>
          </a:r>
          <a:r>
            <a:rPr lang="en-US" sz="2400" b="1">
              <a:solidFill>
                <a:schemeClr val="bg1"/>
              </a:solidFill>
            </a:rPr>
            <a:t> </a:t>
          </a:r>
          <a:r>
            <a:rPr lang="en-US" sz="2400" b="1" err="1">
              <a:solidFill>
                <a:schemeClr val="bg1"/>
              </a:solidFill>
            </a:rPr>
            <a:t>hệ</a:t>
          </a:r>
          <a:r>
            <a:rPr lang="en-US" sz="2400" b="1">
              <a:solidFill>
                <a:schemeClr val="bg1"/>
              </a:solidFill>
            </a:rPr>
            <a:t> </a:t>
          </a:r>
          <a:r>
            <a:rPr lang="en-US" sz="2400" b="1" err="1">
              <a:solidFill>
                <a:schemeClr val="bg1"/>
              </a:solidFill>
            </a:rPr>
            <a:t>thần</a:t>
          </a:r>
          <a:r>
            <a:rPr lang="en-US" sz="2400" b="1">
              <a:solidFill>
                <a:schemeClr val="bg1"/>
              </a:solidFill>
            </a:rPr>
            <a:t> </a:t>
          </a:r>
          <a:r>
            <a:rPr lang="en-US" sz="2400" b="1" err="1">
              <a:solidFill>
                <a:schemeClr val="bg1"/>
              </a:solidFill>
            </a:rPr>
            <a:t>kinh</a:t>
          </a:r>
          <a:r>
            <a:rPr lang="en-US" sz="2400" b="1">
              <a:solidFill>
                <a:schemeClr val="bg1"/>
              </a:solidFill>
            </a:rPr>
            <a:t> </a:t>
          </a:r>
          <a:r>
            <a:rPr lang="en-US" sz="2400" b="1" err="1">
              <a:solidFill>
                <a:schemeClr val="bg1"/>
              </a:solidFill>
            </a:rPr>
            <a:t>trung</a:t>
          </a:r>
          <a:r>
            <a:rPr lang="en-US" sz="2400" b="1">
              <a:solidFill>
                <a:schemeClr val="bg1"/>
              </a:solidFill>
            </a:rPr>
            <a:t> </a:t>
          </a:r>
          <a:r>
            <a:rPr lang="en-US" sz="2400" b="1" err="1">
              <a:solidFill>
                <a:schemeClr val="bg1"/>
              </a:solidFill>
            </a:rPr>
            <a:t>ương</a:t>
          </a:r>
          <a:endParaRPr lang="en-US" sz="2400" b="1">
            <a:solidFill>
              <a:schemeClr val="bg1"/>
            </a:solidFill>
          </a:endParaRPr>
        </a:p>
      </dgm:t>
    </dgm:pt>
    <dgm:pt modelId="{5485D00A-5984-4B60-B025-A31C0B353E45}" type="parTrans" cxnId="{B958E57F-A1E7-44B5-BC87-EF694291F265}">
      <dgm:prSet/>
      <dgm:spPr/>
      <dgm:t>
        <a:bodyPr/>
        <a:lstStyle/>
        <a:p>
          <a:endParaRPr lang="en-US" sz="2400" b="1">
            <a:solidFill>
              <a:schemeClr val="bg1"/>
            </a:solidFill>
          </a:endParaRPr>
        </a:p>
      </dgm:t>
    </dgm:pt>
    <dgm:pt modelId="{3AA736BB-15E9-4061-969E-3DB096C93D48}" type="sibTrans" cxnId="{B958E57F-A1E7-44B5-BC87-EF694291F265}">
      <dgm:prSet/>
      <dgm:spPr/>
      <dgm:t>
        <a:bodyPr/>
        <a:lstStyle/>
        <a:p>
          <a:endParaRPr lang="en-US" sz="2400" b="1">
            <a:solidFill>
              <a:schemeClr val="bg1"/>
            </a:solidFill>
          </a:endParaRPr>
        </a:p>
      </dgm:t>
    </dgm:pt>
    <dgm:pt modelId="{BEF014D5-9CD1-49CB-9B0A-4F9C4F4A1474}">
      <dgm:prSet phldrT="[Text]" custT="1"/>
      <dgm:spPr>
        <a:solidFill>
          <a:srgbClr val="002060">
            <a:alpha val="50000"/>
          </a:srgbClr>
        </a:solidFill>
      </dgm:spPr>
      <dgm:t>
        <a:bodyPr/>
        <a:lstStyle/>
        <a:p>
          <a:r>
            <a:rPr lang="en-US" sz="2400" b="1">
              <a:solidFill>
                <a:schemeClr val="bg1"/>
              </a:solidFill>
            </a:rPr>
            <a:t>Can </a:t>
          </a:r>
          <a:r>
            <a:rPr lang="en-US" sz="2400" b="1" err="1">
              <a:solidFill>
                <a:schemeClr val="bg1"/>
              </a:solidFill>
            </a:rPr>
            <a:t>thiệp</a:t>
          </a:r>
          <a:r>
            <a:rPr lang="en-US" sz="2400" b="1">
              <a:solidFill>
                <a:schemeClr val="bg1"/>
              </a:solidFill>
            </a:rPr>
            <a:t> </a:t>
          </a:r>
          <a:r>
            <a:rPr lang="en-US" sz="2400" b="1" err="1">
              <a:solidFill>
                <a:schemeClr val="bg1"/>
              </a:solidFill>
            </a:rPr>
            <a:t>mang</a:t>
          </a:r>
          <a:r>
            <a:rPr lang="en-US" sz="2400" b="1">
              <a:solidFill>
                <a:schemeClr val="bg1"/>
              </a:solidFill>
            </a:rPr>
            <a:t> </a:t>
          </a:r>
          <a:r>
            <a:rPr lang="en-US" sz="2400" b="1" err="1">
              <a:solidFill>
                <a:schemeClr val="bg1"/>
              </a:solidFill>
            </a:rPr>
            <a:t>tính</a:t>
          </a:r>
          <a:r>
            <a:rPr lang="en-US" sz="2400" b="1">
              <a:solidFill>
                <a:schemeClr val="bg1"/>
              </a:solidFill>
            </a:rPr>
            <a:t> </a:t>
          </a:r>
          <a:r>
            <a:rPr lang="en-US" sz="2400" b="1" err="1">
              <a:solidFill>
                <a:schemeClr val="bg1"/>
              </a:solidFill>
            </a:rPr>
            <a:t>xã</a:t>
          </a:r>
          <a:r>
            <a:rPr lang="en-US" sz="2400" b="1">
              <a:solidFill>
                <a:schemeClr val="bg1"/>
              </a:solidFill>
            </a:rPr>
            <a:t> </a:t>
          </a:r>
          <a:r>
            <a:rPr lang="en-US" sz="2400" b="1" err="1">
              <a:solidFill>
                <a:schemeClr val="bg1"/>
              </a:solidFill>
            </a:rPr>
            <a:t>hội</a:t>
          </a:r>
          <a:endParaRPr lang="en-US" sz="2400" b="1">
            <a:solidFill>
              <a:schemeClr val="bg1"/>
            </a:solidFill>
          </a:endParaRPr>
        </a:p>
      </dgm:t>
    </dgm:pt>
    <dgm:pt modelId="{F9A3464D-1DB5-45CE-9F83-6AAA24DD9CFC}" type="parTrans" cxnId="{2FA49A24-BFD9-422B-A3AA-A2E54E5C6CA8}">
      <dgm:prSet/>
      <dgm:spPr/>
      <dgm:t>
        <a:bodyPr/>
        <a:lstStyle/>
        <a:p>
          <a:endParaRPr lang="en-US" sz="2400" b="1">
            <a:solidFill>
              <a:schemeClr val="bg1"/>
            </a:solidFill>
          </a:endParaRPr>
        </a:p>
      </dgm:t>
    </dgm:pt>
    <dgm:pt modelId="{EC035A9B-88D7-4341-9F27-71DF456D1C21}" type="sibTrans" cxnId="{2FA49A24-BFD9-422B-A3AA-A2E54E5C6CA8}">
      <dgm:prSet/>
      <dgm:spPr/>
      <dgm:t>
        <a:bodyPr/>
        <a:lstStyle/>
        <a:p>
          <a:endParaRPr lang="en-US" sz="2400" b="1">
            <a:solidFill>
              <a:schemeClr val="bg1"/>
            </a:solidFill>
          </a:endParaRPr>
        </a:p>
      </dgm:t>
    </dgm:pt>
    <dgm:pt modelId="{09159F7F-F4FC-437A-8051-6E1174892C6D}" type="pres">
      <dgm:prSet presAssocID="{C2D527D8-5ED7-4DFF-8D62-BFCA07A7A114}" presName="compositeShape" presStyleCnt="0">
        <dgm:presLayoutVars>
          <dgm:chMax val="7"/>
          <dgm:dir/>
          <dgm:resizeHandles val="exact"/>
        </dgm:presLayoutVars>
      </dgm:prSet>
      <dgm:spPr/>
    </dgm:pt>
    <dgm:pt modelId="{103BD1E6-C8AB-449C-8BF8-C56FB69AC146}" type="pres">
      <dgm:prSet presAssocID="{EFE3FFD9-8FCD-4EF0-8B6E-DB949558DE0C}" presName="circ1" presStyleLbl="vennNode1" presStyleIdx="0" presStyleCnt="3"/>
      <dgm:spPr/>
      <dgm:t>
        <a:bodyPr/>
        <a:lstStyle/>
        <a:p>
          <a:endParaRPr lang="en-US"/>
        </a:p>
      </dgm:t>
    </dgm:pt>
    <dgm:pt modelId="{3CA8D1C3-5050-4380-A5E3-522310B46985}" type="pres">
      <dgm:prSet presAssocID="{EFE3FFD9-8FCD-4EF0-8B6E-DB949558DE0C}" presName="circ1Tx" presStyleLbl="revTx" presStyleIdx="0" presStyleCnt="0">
        <dgm:presLayoutVars>
          <dgm:chMax val="0"/>
          <dgm:chPref val="0"/>
          <dgm:bulletEnabled val="1"/>
        </dgm:presLayoutVars>
      </dgm:prSet>
      <dgm:spPr/>
      <dgm:t>
        <a:bodyPr/>
        <a:lstStyle/>
        <a:p>
          <a:endParaRPr lang="en-US"/>
        </a:p>
      </dgm:t>
    </dgm:pt>
    <dgm:pt modelId="{2E177314-55E2-49CA-901C-785C12C5E9A9}" type="pres">
      <dgm:prSet presAssocID="{5DE98524-AD22-45AD-8BDA-905DCFEF8EF0}" presName="circ2" presStyleLbl="vennNode1" presStyleIdx="1" presStyleCnt="3"/>
      <dgm:spPr/>
      <dgm:t>
        <a:bodyPr/>
        <a:lstStyle/>
        <a:p>
          <a:endParaRPr lang="en-US"/>
        </a:p>
      </dgm:t>
    </dgm:pt>
    <dgm:pt modelId="{A5E01C81-3426-48B1-807E-E27886C2B1D7}" type="pres">
      <dgm:prSet presAssocID="{5DE98524-AD22-45AD-8BDA-905DCFEF8EF0}" presName="circ2Tx" presStyleLbl="revTx" presStyleIdx="0" presStyleCnt="0">
        <dgm:presLayoutVars>
          <dgm:chMax val="0"/>
          <dgm:chPref val="0"/>
          <dgm:bulletEnabled val="1"/>
        </dgm:presLayoutVars>
      </dgm:prSet>
      <dgm:spPr/>
      <dgm:t>
        <a:bodyPr/>
        <a:lstStyle/>
        <a:p>
          <a:endParaRPr lang="en-US"/>
        </a:p>
      </dgm:t>
    </dgm:pt>
    <dgm:pt modelId="{CFE65EA6-5AB9-4D62-9F06-384F5C9845CC}" type="pres">
      <dgm:prSet presAssocID="{BEF014D5-9CD1-49CB-9B0A-4F9C4F4A1474}" presName="circ3" presStyleLbl="vennNode1" presStyleIdx="2" presStyleCnt="3"/>
      <dgm:spPr/>
      <dgm:t>
        <a:bodyPr/>
        <a:lstStyle/>
        <a:p>
          <a:endParaRPr lang="en-US"/>
        </a:p>
      </dgm:t>
    </dgm:pt>
    <dgm:pt modelId="{21D87A2D-E6D8-46FE-9C19-5EDEC7F00F72}" type="pres">
      <dgm:prSet presAssocID="{BEF014D5-9CD1-49CB-9B0A-4F9C4F4A1474}" presName="circ3Tx" presStyleLbl="revTx" presStyleIdx="0" presStyleCnt="0">
        <dgm:presLayoutVars>
          <dgm:chMax val="0"/>
          <dgm:chPref val="0"/>
          <dgm:bulletEnabled val="1"/>
        </dgm:presLayoutVars>
      </dgm:prSet>
      <dgm:spPr/>
      <dgm:t>
        <a:bodyPr/>
        <a:lstStyle/>
        <a:p>
          <a:endParaRPr lang="en-US"/>
        </a:p>
      </dgm:t>
    </dgm:pt>
  </dgm:ptLst>
  <dgm:cxnLst>
    <dgm:cxn modelId="{AA29B2EF-DDC4-4A9B-B82E-D0CDE58135F1}" type="presOf" srcId="{5DE98524-AD22-45AD-8BDA-905DCFEF8EF0}" destId="{A5E01C81-3426-48B1-807E-E27886C2B1D7}" srcOrd="1" destOrd="0" presId="urn:microsoft.com/office/officeart/2005/8/layout/venn1"/>
    <dgm:cxn modelId="{48978F1E-8235-48DC-B97D-8C133C314777}" type="presOf" srcId="{5DE98524-AD22-45AD-8BDA-905DCFEF8EF0}" destId="{2E177314-55E2-49CA-901C-785C12C5E9A9}" srcOrd="0" destOrd="0" presId="urn:microsoft.com/office/officeart/2005/8/layout/venn1"/>
    <dgm:cxn modelId="{B958E57F-A1E7-44B5-BC87-EF694291F265}" srcId="{C2D527D8-5ED7-4DFF-8D62-BFCA07A7A114}" destId="{5DE98524-AD22-45AD-8BDA-905DCFEF8EF0}" srcOrd="1" destOrd="0" parTransId="{5485D00A-5984-4B60-B025-A31C0B353E45}" sibTransId="{3AA736BB-15E9-4061-969E-3DB096C93D48}"/>
    <dgm:cxn modelId="{1A55331D-A1DE-446D-A04D-271BDFD06658}" type="presOf" srcId="{C2D527D8-5ED7-4DFF-8D62-BFCA07A7A114}" destId="{09159F7F-F4FC-437A-8051-6E1174892C6D}" srcOrd="0" destOrd="0" presId="urn:microsoft.com/office/officeart/2005/8/layout/venn1"/>
    <dgm:cxn modelId="{12457FF5-7620-4EDE-9D66-A9D08744D4A5}" srcId="{C2D527D8-5ED7-4DFF-8D62-BFCA07A7A114}" destId="{EFE3FFD9-8FCD-4EF0-8B6E-DB949558DE0C}" srcOrd="0" destOrd="0" parTransId="{1B26A881-8202-4275-A1C9-035D1273E6CF}" sibTransId="{3CBD1C85-C186-484E-9C3E-BBEBC2B463D7}"/>
    <dgm:cxn modelId="{2FA49A24-BFD9-422B-A3AA-A2E54E5C6CA8}" srcId="{C2D527D8-5ED7-4DFF-8D62-BFCA07A7A114}" destId="{BEF014D5-9CD1-49CB-9B0A-4F9C4F4A1474}" srcOrd="2" destOrd="0" parTransId="{F9A3464D-1DB5-45CE-9F83-6AAA24DD9CFC}" sibTransId="{EC035A9B-88D7-4341-9F27-71DF456D1C21}"/>
    <dgm:cxn modelId="{E6ACF8B9-F89F-4B59-A6AC-78CE2FEDA503}" type="presOf" srcId="{EFE3FFD9-8FCD-4EF0-8B6E-DB949558DE0C}" destId="{3CA8D1C3-5050-4380-A5E3-522310B46985}" srcOrd="1" destOrd="0" presId="urn:microsoft.com/office/officeart/2005/8/layout/venn1"/>
    <dgm:cxn modelId="{1AA2DE63-F3A6-4459-879C-AEF940A9DC88}" type="presOf" srcId="{BEF014D5-9CD1-49CB-9B0A-4F9C4F4A1474}" destId="{CFE65EA6-5AB9-4D62-9F06-384F5C9845CC}" srcOrd="0" destOrd="0" presId="urn:microsoft.com/office/officeart/2005/8/layout/venn1"/>
    <dgm:cxn modelId="{8861520D-4E52-40C2-89AC-8C95A13212F4}" type="presOf" srcId="{EFE3FFD9-8FCD-4EF0-8B6E-DB949558DE0C}" destId="{103BD1E6-C8AB-449C-8BF8-C56FB69AC146}" srcOrd="0" destOrd="0" presId="urn:microsoft.com/office/officeart/2005/8/layout/venn1"/>
    <dgm:cxn modelId="{52BCEF64-C0A5-4FE6-A60F-77D0C730C1AA}" type="presOf" srcId="{BEF014D5-9CD1-49CB-9B0A-4F9C4F4A1474}" destId="{21D87A2D-E6D8-46FE-9C19-5EDEC7F00F72}" srcOrd="1" destOrd="0" presId="urn:microsoft.com/office/officeart/2005/8/layout/venn1"/>
    <dgm:cxn modelId="{D04EC2FD-10A1-4709-9679-04121C583833}" type="presParOf" srcId="{09159F7F-F4FC-437A-8051-6E1174892C6D}" destId="{103BD1E6-C8AB-449C-8BF8-C56FB69AC146}" srcOrd="0" destOrd="0" presId="urn:microsoft.com/office/officeart/2005/8/layout/venn1"/>
    <dgm:cxn modelId="{05EBD315-06A4-429E-9386-DAFE759FA0B7}" type="presParOf" srcId="{09159F7F-F4FC-437A-8051-6E1174892C6D}" destId="{3CA8D1C3-5050-4380-A5E3-522310B46985}" srcOrd="1" destOrd="0" presId="urn:microsoft.com/office/officeart/2005/8/layout/venn1"/>
    <dgm:cxn modelId="{3C024EEF-E9BE-4182-96C3-E8C000FABB9C}" type="presParOf" srcId="{09159F7F-F4FC-437A-8051-6E1174892C6D}" destId="{2E177314-55E2-49CA-901C-785C12C5E9A9}" srcOrd="2" destOrd="0" presId="urn:microsoft.com/office/officeart/2005/8/layout/venn1"/>
    <dgm:cxn modelId="{6909F32E-0E59-4060-B560-06471D1AA2D8}" type="presParOf" srcId="{09159F7F-F4FC-437A-8051-6E1174892C6D}" destId="{A5E01C81-3426-48B1-807E-E27886C2B1D7}" srcOrd="3" destOrd="0" presId="urn:microsoft.com/office/officeart/2005/8/layout/venn1"/>
    <dgm:cxn modelId="{980B0FB7-328F-4366-BE3C-BCAF355567EB}" type="presParOf" srcId="{09159F7F-F4FC-437A-8051-6E1174892C6D}" destId="{CFE65EA6-5AB9-4D62-9F06-384F5C9845CC}" srcOrd="4" destOrd="0" presId="urn:microsoft.com/office/officeart/2005/8/layout/venn1"/>
    <dgm:cxn modelId="{25572328-E46B-45AC-B976-4334396B39AD}" type="presParOf" srcId="{09159F7F-F4FC-437A-8051-6E1174892C6D}" destId="{21D87A2D-E6D8-46FE-9C19-5EDEC7F00F72}" srcOrd="5"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B80B3E-0FF6-43AE-8625-0F00D6F3C12A}" type="doc">
      <dgm:prSet loTypeId="urn:microsoft.com/office/officeart/2005/8/layout/chart3" loCatId="relationship" qsTypeId="urn:microsoft.com/office/officeart/2005/8/quickstyle/simple1" qsCatId="simple" csTypeId="urn:microsoft.com/office/officeart/2005/8/colors/colorful2" csCatId="colorful" phldr="1"/>
      <dgm:spPr/>
    </dgm:pt>
    <dgm:pt modelId="{5B7D9052-71CC-4B77-A9ED-432BF9945AC2}">
      <dgm:prSet phldrT="[Text]" custT="1"/>
      <dgm:spPr/>
      <dgm:t>
        <a:bodyPr/>
        <a:lstStyle/>
        <a:p>
          <a:r>
            <a:rPr lang="en-US" sz="1800" b="1">
              <a:solidFill>
                <a:schemeClr val="tx1"/>
              </a:solidFill>
            </a:rPr>
            <a:t>AUB-L</a:t>
          </a:r>
        </a:p>
      </dgm:t>
    </dgm:pt>
    <dgm:pt modelId="{104398F9-F7FA-44EB-A9DC-5D0B5EBE8D11}" type="parTrans" cxnId="{15FF5B23-89DE-46B0-8246-BE1B189A2A21}">
      <dgm:prSet/>
      <dgm:spPr/>
      <dgm:t>
        <a:bodyPr/>
        <a:lstStyle/>
        <a:p>
          <a:endParaRPr lang="en-US" sz="1800" b="1">
            <a:solidFill>
              <a:schemeClr val="tx1"/>
            </a:solidFill>
          </a:endParaRPr>
        </a:p>
      </dgm:t>
    </dgm:pt>
    <dgm:pt modelId="{6CBDA5F3-B5A4-4B90-BBA1-FCD8B1926A85}" type="sibTrans" cxnId="{15FF5B23-89DE-46B0-8246-BE1B189A2A21}">
      <dgm:prSet/>
      <dgm:spPr/>
      <dgm:t>
        <a:bodyPr/>
        <a:lstStyle/>
        <a:p>
          <a:endParaRPr lang="en-US" sz="1800" b="1">
            <a:solidFill>
              <a:schemeClr val="tx1"/>
            </a:solidFill>
          </a:endParaRPr>
        </a:p>
      </dgm:t>
    </dgm:pt>
    <dgm:pt modelId="{28401A0F-9615-40A5-8890-2AD99063C838}">
      <dgm:prSet phldrT="[Text]" custT="1"/>
      <dgm:spPr/>
      <dgm:t>
        <a:bodyPr/>
        <a:lstStyle/>
        <a:p>
          <a:r>
            <a:rPr lang="en-US" sz="1800" b="1">
              <a:solidFill>
                <a:schemeClr val="tx1"/>
              </a:solidFill>
            </a:rPr>
            <a:t>AUB-O</a:t>
          </a:r>
        </a:p>
      </dgm:t>
    </dgm:pt>
    <dgm:pt modelId="{C09AD139-B6C2-45C5-88B7-BE8570A3E5F0}" type="parTrans" cxnId="{F8B9A0C2-786F-4959-8127-9C2F8248EE14}">
      <dgm:prSet/>
      <dgm:spPr/>
      <dgm:t>
        <a:bodyPr/>
        <a:lstStyle/>
        <a:p>
          <a:endParaRPr lang="en-US" sz="1800" b="1">
            <a:solidFill>
              <a:schemeClr val="tx1"/>
            </a:solidFill>
          </a:endParaRPr>
        </a:p>
      </dgm:t>
    </dgm:pt>
    <dgm:pt modelId="{6D2F5A8A-C6F4-4804-80D3-5C0CA18862B2}" type="sibTrans" cxnId="{F8B9A0C2-786F-4959-8127-9C2F8248EE14}">
      <dgm:prSet/>
      <dgm:spPr/>
      <dgm:t>
        <a:bodyPr/>
        <a:lstStyle/>
        <a:p>
          <a:endParaRPr lang="en-US" sz="1800" b="1">
            <a:solidFill>
              <a:schemeClr val="tx1"/>
            </a:solidFill>
          </a:endParaRPr>
        </a:p>
      </dgm:t>
    </dgm:pt>
    <dgm:pt modelId="{95C65587-7616-4FD0-9486-0B1B1304D1AC}">
      <dgm:prSet phldrT="[Text]" custT="1"/>
      <dgm:spPr/>
      <dgm:t>
        <a:bodyPr/>
        <a:lstStyle/>
        <a:p>
          <a:r>
            <a:rPr lang="en-US" sz="1800" b="1">
              <a:solidFill>
                <a:schemeClr val="tx1"/>
              </a:solidFill>
            </a:rPr>
            <a:t>AUB-A</a:t>
          </a:r>
        </a:p>
      </dgm:t>
    </dgm:pt>
    <dgm:pt modelId="{7C999F43-457B-43A6-BFC1-A05BA9B0873B}" type="parTrans" cxnId="{E6B60B90-FC76-4ACA-A8BF-87303E475CAA}">
      <dgm:prSet/>
      <dgm:spPr/>
      <dgm:t>
        <a:bodyPr/>
        <a:lstStyle/>
        <a:p>
          <a:endParaRPr lang="en-US" sz="1800" b="1">
            <a:solidFill>
              <a:schemeClr val="tx1"/>
            </a:solidFill>
          </a:endParaRPr>
        </a:p>
      </dgm:t>
    </dgm:pt>
    <dgm:pt modelId="{76B0C66B-57D3-4DEA-A7AE-FF2079C263B1}" type="sibTrans" cxnId="{E6B60B90-FC76-4ACA-A8BF-87303E475CAA}">
      <dgm:prSet/>
      <dgm:spPr/>
      <dgm:t>
        <a:bodyPr/>
        <a:lstStyle/>
        <a:p>
          <a:endParaRPr lang="en-US" sz="1800" b="1">
            <a:solidFill>
              <a:schemeClr val="tx1"/>
            </a:solidFill>
          </a:endParaRPr>
        </a:p>
      </dgm:t>
    </dgm:pt>
    <dgm:pt modelId="{52407488-24B4-4144-80D5-E0EB61A3E418}">
      <dgm:prSet phldrT="[Text]" custT="1"/>
      <dgm:spPr/>
      <dgm:t>
        <a:bodyPr/>
        <a:lstStyle/>
        <a:p>
          <a:r>
            <a:rPr lang="en-US" sz="1800" b="1">
              <a:solidFill>
                <a:schemeClr val="tx1"/>
              </a:solidFill>
            </a:rPr>
            <a:t>AUB-P</a:t>
          </a:r>
        </a:p>
      </dgm:t>
    </dgm:pt>
    <dgm:pt modelId="{76CCD234-6E26-455A-A219-153A71E9CC85}" type="parTrans" cxnId="{2D3D5795-C9AD-4232-A4E9-F2EC94ACFDF2}">
      <dgm:prSet/>
      <dgm:spPr/>
      <dgm:t>
        <a:bodyPr/>
        <a:lstStyle/>
        <a:p>
          <a:endParaRPr lang="en-US" sz="1800" b="1">
            <a:solidFill>
              <a:schemeClr val="tx1"/>
            </a:solidFill>
          </a:endParaRPr>
        </a:p>
      </dgm:t>
    </dgm:pt>
    <dgm:pt modelId="{B9677A40-07E7-44C5-9950-4DC37093A446}" type="sibTrans" cxnId="{2D3D5795-C9AD-4232-A4E9-F2EC94ACFDF2}">
      <dgm:prSet/>
      <dgm:spPr/>
      <dgm:t>
        <a:bodyPr/>
        <a:lstStyle/>
        <a:p>
          <a:endParaRPr lang="en-US" sz="1800" b="1">
            <a:solidFill>
              <a:schemeClr val="tx1"/>
            </a:solidFill>
          </a:endParaRPr>
        </a:p>
      </dgm:t>
    </dgm:pt>
    <dgm:pt modelId="{413B14E1-20F8-4967-84FF-67FCE4067783}">
      <dgm:prSet phldrT="[Text]" custT="1"/>
      <dgm:spPr/>
      <dgm:t>
        <a:bodyPr/>
        <a:lstStyle/>
        <a:p>
          <a:r>
            <a:rPr lang="en-US" sz="1800" b="1">
              <a:solidFill>
                <a:schemeClr val="tx1"/>
              </a:solidFill>
            </a:rPr>
            <a:t>AUB-I</a:t>
          </a:r>
        </a:p>
      </dgm:t>
    </dgm:pt>
    <dgm:pt modelId="{AF5A109A-1442-4BE7-B63F-EE82CD937BE1}" type="parTrans" cxnId="{9CA38C01-FB98-47FE-8441-2C94CBA24DC0}">
      <dgm:prSet/>
      <dgm:spPr/>
      <dgm:t>
        <a:bodyPr/>
        <a:lstStyle/>
        <a:p>
          <a:endParaRPr lang="en-US" b="1">
            <a:solidFill>
              <a:schemeClr val="tx1"/>
            </a:solidFill>
          </a:endParaRPr>
        </a:p>
      </dgm:t>
    </dgm:pt>
    <dgm:pt modelId="{E36B3E40-F2F3-4533-9FB1-A8BAE19F8C59}" type="sibTrans" cxnId="{9CA38C01-FB98-47FE-8441-2C94CBA24DC0}">
      <dgm:prSet/>
      <dgm:spPr/>
      <dgm:t>
        <a:bodyPr/>
        <a:lstStyle/>
        <a:p>
          <a:endParaRPr lang="en-US" b="1">
            <a:solidFill>
              <a:schemeClr val="tx1"/>
            </a:solidFill>
          </a:endParaRPr>
        </a:p>
      </dgm:t>
    </dgm:pt>
    <dgm:pt modelId="{38C09256-18BF-4302-B793-35415EB1712F}">
      <dgm:prSet phldrT="[Text]" custT="1"/>
      <dgm:spPr/>
      <dgm:t>
        <a:bodyPr/>
        <a:lstStyle/>
        <a:p>
          <a:r>
            <a:rPr lang="en-US" sz="1800" b="1">
              <a:solidFill>
                <a:schemeClr val="tx1"/>
              </a:solidFill>
            </a:rPr>
            <a:t>AUB-M</a:t>
          </a:r>
        </a:p>
      </dgm:t>
    </dgm:pt>
    <dgm:pt modelId="{0E73AAF8-8D06-4F74-92C7-F02D7423C7C0}" type="parTrans" cxnId="{9FC0797F-FD07-4F12-A5CB-C8714C670A76}">
      <dgm:prSet/>
      <dgm:spPr/>
      <dgm:t>
        <a:bodyPr/>
        <a:lstStyle/>
        <a:p>
          <a:endParaRPr lang="en-US" b="1">
            <a:solidFill>
              <a:schemeClr val="tx1"/>
            </a:solidFill>
          </a:endParaRPr>
        </a:p>
      </dgm:t>
    </dgm:pt>
    <dgm:pt modelId="{2455C44F-009D-4AA8-97C0-8519BBE4F61C}" type="sibTrans" cxnId="{9FC0797F-FD07-4F12-A5CB-C8714C670A76}">
      <dgm:prSet/>
      <dgm:spPr/>
      <dgm:t>
        <a:bodyPr/>
        <a:lstStyle/>
        <a:p>
          <a:endParaRPr lang="en-US" b="1">
            <a:solidFill>
              <a:schemeClr val="tx1"/>
            </a:solidFill>
          </a:endParaRPr>
        </a:p>
      </dgm:t>
    </dgm:pt>
    <dgm:pt modelId="{851E1EE3-BDA3-4638-A81E-926AB19D053A}" type="pres">
      <dgm:prSet presAssocID="{B8B80B3E-0FF6-43AE-8625-0F00D6F3C12A}" presName="compositeShape" presStyleCnt="0">
        <dgm:presLayoutVars>
          <dgm:chMax val="7"/>
          <dgm:dir/>
          <dgm:resizeHandles val="exact"/>
        </dgm:presLayoutVars>
      </dgm:prSet>
      <dgm:spPr/>
    </dgm:pt>
    <dgm:pt modelId="{720EA9C2-748F-4FFF-9A20-C4E22868E2FC}" type="pres">
      <dgm:prSet presAssocID="{B8B80B3E-0FF6-43AE-8625-0F00D6F3C12A}" presName="wedge1" presStyleLbl="node1" presStyleIdx="0" presStyleCnt="6"/>
      <dgm:spPr/>
      <dgm:t>
        <a:bodyPr/>
        <a:lstStyle/>
        <a:p>
          <a:endParaRPr lang="en-US"/>
        </a:p>
      </dgm:t>
    </dgm:pt>
    <dgm:pt modelId="{48425353-520F-4050-82EB-7BCA6D3186D8}" type="pres">
      <dgm:prSet presAssocID="{B8B80B3E-0FF6-43AE-8625-0F00D6F3C12A}" presName="wedge1Tx" presStyleLbl="node1" presStyleIdx="0" presStyleCnt="6">
        <dgm:presLayoutVars>
          <dgm:chMax val="0"/>
          <dgm:chPref val="0"/>
          <dgm:bulletEnabled val="1"/>
        </dgm:presLayoutVars>
      </dgm:prSet>
      <dgm:spPr/>
      <dgm:t>
        <a:bodyPr/>
        <a:lstStyle/>
        <a:p>
          <a:endParaRPr lang="en-US"/>
        </a:p>
      </dgm:t>
    </dgm:pt>
    <dgm:pt modelId="{C6153F30-C78E-4D16-A796-EB3A61C99A5B}" type="pres">
      <dgm:prSet presAssocID="{B8B80B3E-0FF6-43AE-8625-0F00D6F3C12A}" presName="wedge2" presStyleLbl="node1" presStyleIdx="1" presStyleCnt="6"/>
      <dgm:spPr/>
      <dgm:t>
        <a:bodyPr/>
        <a:lstStyle/>
        <a:p>
          <a:endParaRPr lang="en-US"/>
        </a:p>
      </dgm:t>
    </dgm:pt>
    <dgm:pt modelId="{ED383443-B461-4C58-AAE9-14B360D3DFB4}" type="pres">
      <dgm:prSet presAssocID="{B8B80B3E-0FF6-43AE-8625-0F00D6F3C12A}" presName="wedge2Tx" presStyleLbl="node1" presStyleIdx="1" presStyleCnt="6">
        <dgm:presLayoutVars>
          <dgm:chMax val="0"/>
          <dgm:chPref val="0"/>
          <dgm:bulletEnabled val="1"/>
        </dgm:presLayoutVars>
      </dgm:prSet>
      <dgm:spPr/>
      <dgm:t>
        <a:bodyPr/>
        <a:lstStyle/>
        <a:p>
          <a:endParaRPr lang="en-US"/>
        </a:p>
      </dgm:t>
    </dgm:pt>
    <dgm:pt modelId="{09AF28AF-B29D-412B-B285-B0E2510F6866}" type="pres">
      <dgm:prSet presAssocID="{B8B80B3E-0FF6-43AE-8625-0F00D6F3C12A}" presName="wedge3" presStyleLbl="node1" presStyleIdx="2" presStyleCnt="6"/>
      <dgm:spPr/>
      <dgm:t>
        <a:bodyPr/>
        <a:lstStyle/>
        <a:p>
          <a:endParaRPr lang="en-US"/>
        </a:p>
      </dgm:t>
    </dgm:pt>
    <dgm:pt modelId="{AE9C3035-063D-4842-AA72-AFE36BFA4F9F}" type="pres">
      <dgm:prSet presAssocID="{B8B80B3E-0FF6-43AE-8625-0F00D6F3C12A}" presName="wedge3Tx" presStyleLbl="node1" presStyleIdx="2" presStyleCnt="6">
        <dgm:presLayoutVars>
          <dgm:chMax val="0"/>
          <dgm:chPref val="0"/>
          <dgm:bulletEnabled val="1"/>
        </dgm:presLayoutVars>
      </dgm:prSet>
      <dgm:spPr/>
      <dgm:t>
        <a:bodyPr/>
        <a:lstStyle/>
        <a:p>
          <a:endParaRPr lang="en-US"/>
        </a:p>
      </dgm:t>
    </dgm:pt>
    <dgm:pt modelId="{3EFD8B5D-B689-4E0C-ACFD-E441C80CB451}" type="pres">
      <dgm:prSet presAssocID="{B8B80B3E-0FF6-43AE-8625-0F00D6F3C12A}" presName="wedge4" presStyleLbl="node1" presStyleIdx="3" presStyleCnt="6"/>
      <dgm:spPr/>
      <dgm:t>
        <a:bodyPr/>
        <a:lstStyle/>
        <a:p>
          <a:endParaRPr lang="en-US"/>
        </a:p>
      </dgm:t>
    </dgm:pt>
    <dgm:pt modelId="{B3A53359-897E-46A8-96B6-B36C7B91AA80}" type="pres">
      <dgm:prSet presAssocID="{B8B80B3E-0FF6-43AE-8625-0F00D6F3C12A}" presName="wedge4Tx" presStyleLbl="node1" presStyleIdx="3" presStyleCnt="6">
        <dgm:presLayoutVars>
          <dgm:chMax val="0"/>
          <dgm:chPref val="0"/>
          <dgm:bulletEnabled val="1"/>
        </dgm:presLayoutVars>
      </dgm:prSet>
      <dgm:spPr/>
      <dgm:t>
        <a:bodyPr/>
        <a:lstStyle/>
        <a:p>
          <a:endParaRPr lang="en-US"/>
        </a:p>
      </dgm:t>
    </dgm:pt>
    <dgm:pt modelId="{0E223A40-835F-44BE-BA38-71E5E827FBBB}" type="pres">
      <dgm:prSet presAssocID="{B8B80B3E-0FF6-43AE-8625-0F00D6F3C12A}" presName="wedge5" presStyleLbl="node1" presStyleIdx="4" presStyleCnt="6"/>
      <dgm:spPr/>
      <dgm:t>
        <a:bodyPr/>
        <a:lstStyle/>
        <a:p>
          <a:endParaRPr lang="en-US"/>
        </a:p>
      </dgm:t>
    </dgm:pt>
    <dgm:pt modelId="{4A60CD39-17BC-4E3D-A372-67C19CCA3283}" type="pres">
      <dgm:prSet presAssocID="{B8B80B3E-0FF6-43AE-8625-0F00D6F3C12A}" presName="wedge5Tx" presStyleLbl="node1" presStyleIdx="4" presStyleCnt="6">
        <dgm:presLayoutVars>
          <dgm:chMax val="0"/>
          <dgm:chPref val="0"/>
          <dgm:bulletEnabled val="1"/>
        </dgm:presLayoutVars>
      </dgm:prSet>
      <dgm:spPr/>
      <dgm:t>
        <a:bodyPr/>
        <a:lstStyle/>
        <a:p>
          <a:endParaRPr lang="en-US"/>
        </a:p>
      </dgm:t>
    </dgm:pt>
    <dgm:pt modelId="{980CD564-CB4A-499E-8B18-ADBA6EE506DF}" type="pres">
      <dgm:prSet presAssocID="{B8B80B3E-0FF6-43AE-8625-0F00D6F3C12A}" presName="wedge6" presStyleLbl="node1" presStyleIdx="5" presStyleCnt="6"/>
      <dgm:spPr/>
      <dgm:t>
        <a:bodyPr/>
        <a:lstStyle/>
        <a:p>
          <a:endParaRPr lang="en-US"/>
        </a:p>
      </dgm:t>
    </dgm:pt>
    <dgm:pt modelId="{0629AA08-3863-4CAC-B06F-13DB449DC8C5}" type="pres">
      <dgm:prSet presAssocID="{B8B80B3E-0FF6-43AE-8625-0F00D6F3C12A}" presName="wedge6Tx" presStyleLbl="node1" presStyleIdx="5" presStyleCnt="6">
        <dgm:presLayoutVars>
          <dgm:chMax val="0"/>
          <dgm:chPref val="0"/>
          <dgm:bulletEnabled val="1"/>
        </dgm:presLayoutVars>
      </dgm:prSet>
      <dgm:spPr/>
      <dgm:t>
        <a:bodyPr/>
        <a:lstStyle/>
        <a:p>
          <a:endParaRPr lang="en-US"/>
        </a:p>
      </dgm:t>
    </dgm:pt>
  </dgm:ptLst>
  <dgm:cxnLst>
    <dgm:cxn modelId="{D6452990-C554-4A16-B612-503D5E88BF5C}" type="presOf" srcId="{52407488-24B4-4144-80D5-E0EB61A3E418}" destId="{3EFD8B5D-B689-4E0C-ACFD-E441C80CB451}" srcOrd="0" destOrd="0" presId="urn:microsoft.com/office/officeart/2005/8/layout/chart3"/>
    <dgm:cxn modelId="{2BF9259D-CCA1-4B6A-B194-27BB8D6D9FA0}" type="presOf" srcId="{95C65587-7616-4FD0-9486-0B1B1304D1AC}" destId="{AE9C3035-063D-4842-AA72-AFE36BFA4F9F}" srcOrd="1" destOrd="0" presId="urn:microsoft.com/office/officeart/2005/8/layout/chart3"/>
    <dgm:cxn modelId="{88035A0F-328C-44EB-AD45-A16BB0E43D30}" type="presOf" srcId="{95C65587-7616-4FD0-9486-0B1B1304D1AC}" destId="{09AF28AF-B29D-412B-B285-B0E2510F6866}" srcOrd="0" destOrd="0" presId="urn:microsoft.com/office/officeart/2005/8/layout/chart3"/>
    <dgm:cxn modelId="{F8B9A0C2-786F-4959-8127-9C2F8248EE14}" srcId="{B8B80B3E-0FF6-43AE-8625-0F00D6F3C12A}" destId="{28401A0F-9615-40A5-8890-2AD99063C838}" srcOrd="1" destOrd="0" parTransId="{C09AD139-B6C2-45C5-88B7-BE8570A3E5F0}" sibTransId="{6D2F5A8A-C6F4-4804-80D3-5C0CA18862B2}"/>
    <dgm:cxn modelId="{25BF408D-5388-4FA0-8C15-CBE38E402F3C}" type="presOf" srcId="{5B7D9052-71CC-4B77-A9ED-432BF9945AC2}" destId="{48425353-520F-4050-82EB-7BCA6D3186D8}" srcOrd="1" destOrd="0" presId="urn:microsoft.com/office/officeart/2005/8/layout/chart3"/>
    <dgm:cxn modelId="{E8667C9C-4253-434D-9407-916769F72271}" type="presOf" srcId="{28401A0F-9615-40A5-8890-2AD99063C838}" destId="{C6153F30-C78E-4D16-A796-EB3A61C99A5B}" srcOrd="0" destOrd="0" presId="urn:microsoft.com/office/officeart/2005/8/layout/chart3"/>
    <dgm:cxn modelId="{4C39AC5D-2DA2-4AA3-A37F-84F59154829B}" type="presOf" srcId="{B8B80B3E-0FF6-43AE-8625-0F00D6F3C12A}" destId="{851E1EE3-BDA3-4638-A81E-926AB19D053A}" srcOrd="0" destOrd="0" presId="urn:microsoft.com/office/officeart/2005/8/layout/chart3"/>
    <dgm:cxn modelId="{BCEEF4ED-47CF-40D9-A347-26C14957B780}" type="presOf" srcId="{413B14E1-20F8-4967-84FF-67FCE4067783}" destId="{0E223A40-835F-44BE-BA38-71E5E827FBBB}" srcOrd="0" destOrd="0" presId="urn:microsoft.com/office/officeart/2005/8/layout/chart3"/>
    <dgm:cxn modelId="{15FF5B23-89DE-46B0-8246-BE1B189A2A21}" srcId="{B8B80B3E-0FF6-43AE-8625-0F00D6F3C12A}" destId="{5B7D9052-71CC-4B77-A9ED-432BF9945AC2}" srcOrd="0" destOrd="0" parTransId="{104398F9-F7FA-44EB-A9DC-5D0B5EBE8D11}" sibTransId="{6CBDA5F3-B5A4-4B90-BBA1-FCD8B1926A85}"/>
    <dgm:cxn modelId="{C15FC3EF-0B56-4E06-BE4B-FF3E8FFBCA08}" type="presOf" srcId="{38C09256-18BF-4302-B793-35415EB1712F}" destId="{0629AA08-3863-4CAC-B06F-13DB449DC8C5}" srcOrd="1" destOrd="0" presId="urn:microsoft.com/office/officeart/2005/8/layout/chart3"/>
    <dgm:cxn modelId="{502615A2-FDF0-4372-85D1-EE019006005E}" type="presOf" srcId="{52407488-24B4-4144-80D5-E0EB61A3E418}" destId="{B3A53359-897E-46A8-96B6-B36C7B91AA80}" srcOrd="1" destOrd="0" presId="urn:microsoft.com/office/officeart/2005/8/layout/chart3"/>
    <dgm:cxn modelId="{7EEC1803-1DEC-4C94-A82E-877ECE5846A0}" type="presOf" srcId="{413B14E1-20F8-4967-84FF-67FCE4067783}" destId="{4A60CD39-17BC-4E3D-A372-67C19CCA3283}" srcOrd="1" destOrd="0" presId="urn:microsoft.com/office/officeart/2005/8/layout/chart3"/>
    <dgm:cxn modelId="{4F7566DE-FF9F-427E-808A-E1A763823D88}" type="presOf" srcId="{5B7D9052-71CC-4B77-A9ED-432BF9945AC2}" destId="{720EA9C2-748F-4FFF-9A20-C4E22868E2FC}" srcOrd="0" destOrd="0" presId="urn:microsoft.com/office/officeart/2005/8/layout/chart3"/>
    <dgm:cxn modelId="{9FC0797F-FD07-4F12-A5CB-C8714C670A76}" srcId="{B8B80B3E-0FF6-43AE-8625-0F00D6F3C12A}" destId="{38C09256-18BF-4302-B793-35415EB1712F}" srcOrd="5" destOrd="0" parTransId="{0E73AAF8-8D06-4F74-92C7-F02D7423C7C0}" sibTransId="{2455C44F-009D-4AA8-97C0-8519BBE4F61C}"/>
    <dgm:cxn modelId="{9CA38C01-FB98-47FE-8441-2C94CBA24DC0}" srcId="{B8B80B3E-0FF6-43AE-8625-0F00D6F3C12A}" destId="{413B14E1-20F8-4967-84FF-67FCE4067783}" srcOrd="4" destOrd="0" parTransId="{AF5A109A-1442-4BE7-B63F-EE82CD937BE1}" sibTransId="{E36B3E40-F2F3-4533-9FB1-A8BAE19F8C59}"/>
    <dgm:cxn modelId="{BE0FB502-1475-42BF-82E1-7BC917EA494C}" type="presOf" srcId="{38C09256-18BF-4302-B793-35415EB1712F}" destId="{980CD564-CB4A-499E-8B18-ADBA6EE506DF}" srcOrd="0" destOrd="0" presId="urn:microsoft.com/office/officeart/2005/8/layout/chart3"/>
    <dgm:cxn modelId="{2D3D5795-C9AD-4232-A4E9-F2EC94ACFDF2}" srcId="{B8B80B3E-0FF6-43AE-8625-0F00D6F3C12A}" destId="{52407488-24B4-4144-80D5-E0EB61A3E418}" srcOrd="3" destOrd="0" parTransId="{76CCD234-6E26-455A-A219-153A71E9CC85}" sibTransId="{B9677A40-07E7-44C5-9950-4DC37093A446}"/>
    <dgm:cxn modelId="{317379FA-1E85-489E-BCD1-2C2D5C9296C5}" type="presOf" srcId="{28401A0F-9615-40A5-8890-2AD99063C838}" destId="{ED383443-B461-4C58-AAE9-14B360D3DFB4}" srcOrd="1" destOrd="0" presId="urn:microsoft.com/office/officeart/2005/8/layout/chart3"/>
    <dgm:cxn modelId="{E6B60B90-FC76-4ACA-A8BF-87303E475CAA}" srcId="{B8B80B3E-0FF6-43AE-8625-0F00D6F3C12A}" destId="{95C65587-7616-4FD0-9486-0B1B1304D1AC}" srcOrd="2" destOrd="0" parTransId="{7C999F43-457B-43A6-BFC1-A05BA9B0873B}" sibTransId="{76B0C66B-57D3-4DEA-A7AE-FF2079C263B1}"/>
    <dgm:cxn modelId="{072165CC-25FD-4D1A-A00E-85132409B45F}" type="presParOf" srcId="{851E1EE3-BDA3-4638-A81E-926AB19D053A}" destId="{720EA9C2-748F-4FFF-9A20-C4E22868E2FC}" srcOrd="0" destOrd="0" presId="urn:microsoft.com/office/officeart/2005/8/layout/chart3"/>
    <dgm:cxn modelId="{FF56F0F5-35FE-482A-AA8A-FE488D49155E}" type="presParOf" srcId="{851E1EE3-BDA3-4638-A81E-926AB19D053A}" destId="{48425353-520F-4050-82EB-7BCA6D3186D8}" srcOrd="1" destOrd="0" presId="urn:microsoft.com/office/officeart/2005/8/layout/chart3"/>
    <dgm:cxn modelId="{3113A6F7-000A-4856-B688-C29C3D405A03}" type="presParOf" srcId="{851E1EE3-BDA3-4638-A81E-926AB19D053A}" destId="{C6153F30-C78E-4D16-A796-EB3A61C99A5B}" srcOrd="2" destOrd="0" presId="urn:microsoft.com/office/officeart/2005/8/layout/chart3"/>
    <dgm:cxn modelId="{CC8B5CAA-FC46-4EA5-A7EF-F5871DCF9BDA}" type="presParOf" srcId="{851E1EE3-BDA3-4638-A81E-926AB19D053A}" destId="{ED383443-B461-4C58-AAE9-14B360D3DFB4}" srcOrd="3" destOrd="0" presId="urn:microsoft.com/office/officeart/2005/8/layout/chart3"/>
    <dgm:cxn modelId="{6F5D9880-B3D6-4560-BE86-F153A52794D9}" type="presParOf" srcId="{851E1EE3-BDA3-4638-A81E-926AB19D053A}" destId="{09AF28AF-B29D-412B-B285-B0E2510F6866}" srcOrd="4" destOrd="0" presId="urn:microsoft.com/office/officeart/2005/8/layout/chart3"/>
    <dgm:cxn modelId="{6B7109F0-B1E8-492C-AA81-9AF6D54EBC00}" type="presParOf" srcId="{851E1EE3-BDA3-4638-A81E-926AB19D053A}" destId="{AE9C3035-063D-4842-AA72-AFE36BFA4F9F}" srcOrd="5" destOrd="0" presId="urn:microsoft.com/office/officeart/2005/8/layout/chart3"/>
    <dgm:cxn modelId="{1FEDD08F-82F6-42C6-A0ED-EA5BD75B4C21}" type="presParOf" srcId="{851E1EE3-BDA3-4638-A81E-926AB19D053A}" destId="{3EFD8B5D-B689-4E0C-ACFD-E441C80CB451}" srcOrd="6" destOrd="0" presId="urn:microsoft.com/office/officeart/2005/8/layout/chart3"/>
    <dgm:cxn modelId="{EE777741-E8C8-4960-AE80-E02DF55E64C9}" type="presParOf" srcId="{851E1EE3-BDA3-4638-A81E-926AB19D053A}" destId="{B3A53359-897E-46A8-96B6-B36C7B91AA80}" srcOrd="7" destOrd="0" presId="urn:microsoft.com/office/officeart/2005/8/layout/chart3"/>
    <dgm:cxn modelId="{148A1E69-DC93-45F8-8C31-DE166EDAF261}" type="presParOf" srcId="{851E1EE3-BDA3-4638-A81E-926AB19D053A}" destId="{0E223A40-835F-44BE-BA38-71E5E827FBBB}" srcOrd="8" destOrd="0" presId="urn:microsoft.com/office/officeart/2005/8/layout/chart3"/>
    <dgm:cxn modelId="{D9FFEF06-A1DA-48BB-BF3A-553D618D43C8}" type="presParOf" srcId="{851E1EE3-BDA3-4638-A81E-926AB19D053A}" destId="{4A60CD39-17BC-4E3D-A372-67C19CCA3283}" srcOrd="9" destOrd="0" presId="urn:microsoft.com/office/officeart/2005/8/layout/chart3"/>
    <dgm:cxn modelId="{6A3BE5C9-F539-4415-BD70-45F3EFA08C58}" type="presParOf" srcId="{851E1EE3-BDA3-4638-A81E-926AB19D053A}" destId="{980CD564-CB4A-499E-8B18-ADBA6EE506DF}" srcOrd="10" destOrd="0" presId="urn:microsoft.com/office/officeart/2005/8/layout/chart3"/>
    <dgm:cxn modelId="{FBF209C4-C4B6-44F2-96AB-DBD05DD60C75}" type="presParOf" srcId="{851E1EE3-BDA3-4638-A81E-926AB19D053A}" destId="{0629AA08-3863-4CAC-B06F-13DB449DC8C5}" srcOrd="11" destOrd="0" presId="urn:microsoft.com/office/officeart/2005/8/layout/char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85FAD2-1109-4721-B71F-DFB5B50C7196}" type="doc">
      <dgm:prSet loTypeId="urn:microsoft.com/office/officeart/2005/8/layout/hierarchy2" loCatId="hierarchy" qsTypeId="urn:microsoft.com/office/officeart/2005/8/quickstyle/simple1" qsCatId="simple" csTypeId="urn:microsoft.com/office/officeart/2005/8/colors/colorful1" csCatId="colorful" phldr="1"/>
      <dgm:spPr/>
    </dgm:pt>
    <dgm:pt modelId="{88154A61-B9E3-4E56-9EEE-5D1011ECCD52}">
      <dgm:prSet phldrT="[Text]" custT="1"/>
      <dgm:spPr>
        <a:solidFill>
          <a:schemeClr val="accent2">
            <a:lumMod val="75000"/>
            <a:alpha val="74902"/>
          </a:schemeClr>
        </a:solidFill>
      </dgm:spPr>
      <dgm:t>
        <a:bodyPr/>
        <a:lstStyle/>
        <a:p>
          <a:pPr algn="ctr">
            <a:spcAft>
              <a:spcPts val="900"/>
            </a:spcAft>
          </a:pPr>
          <a:r>
            <a:rPr lang="en-US" sz="2000" b="1" err="1"/>
            <a:t>Nội</a:t>
          </a:r>
          <a:r>
            <a:rPr lang="en-US" sz="2000" b="1"/>
            <a:t> </a:t>
          </a:r>
          <a:r>
            <a:rPr lang="en-US" sz="2000" b="1" err="1"/>
            <a:t>mạc</a:t>
          </a:r>
          <a:r>
            <a:rPr lang="en-US" sz="2000" b="1"/>
            <a:t> </a:t>
          </a:r>
          <a:r>
            <a:rPr lang="en-US" sz="2000" b="1" err="1"/>
            <a:t>tử</a:t>
          </a:r>
          <a:r>
            <a:rPr lang="en-US" sz="2000" b="1"/>
            <a:t> </a:t>
          </a:r>
          <a:r>
            <a:rPr lang="en-US" sz="2000" b="1" err="1"/>
            <a:t>cung</a:t>
          </a:r>
          <a:r>
            <a:rPr lang="en-US" sz="2000" b="1"/>
            <a:t> </a:t>
          </a:r>
          <a:r>
            <a:rPr lang="en-US" sz="2000" b="1" err="1"/>
            <a:t>lạc</a:t>
          </a:r>
          <a:r>
            <a:rPr lang="en-US" sz="2000" b="1"/>
            <a:t> </a:t>
          </a:r>
          <a:r>
            <a:rPr lang="en-US" sz="2000" b="1" err="1"/>
            <a:t>vị</a:t>
          </a:r>
          <a:endParaRPr lang="en-US" sz="2000" b="1"/>
        </a:p>
        <a:p>
          <a:pPr algn="l">
            <a:spcAft>
              <a:spcPts val="300"/>
            </a:spcAft>
          </a:pPr>
          <a:r>
            <a:rPr lang="en-US" sz="1600" err="1"/>
            <a:t>Hiện</a:t>
          </a:r>
          <a:r>
            <a:rPr lang="en-US" sz="1600"/>
            <a:t> </a:t>
          </a:r>
          <a:r>
            <a:rPr lang="en-US" sz="1600" err="1"/>
            <a:t>tượng</a:t>
          </a:r>
          <a:r>
            <a:rPr lang="en-US" sz="1600"/>
            <a:t> dung </a:t>
          </a:r>
          <a:r>
            <a:rPr lang="en-US" sz="1600" err="1"/>
            <a:t>nạp</a:t>
          </a:r>
          <a:r>
            <a:rPr lang="en-US" sz="1600"/>
            <a:t> </a:t>
          </a:r>
          <a:r>
            <a:rPr lang="en-US" sz="1600" err="1"/>
            <a:t>tổ</a:t>
          </a:r>
          <a:r>
            <a:rPr lang="en-US" sz="1600"/>
            <a:t> </a:t>
          </a:r>
          <a:r>
            <a:rPr lang="en-US" sz="1600" err="1"/>
            <a:t>chức</a:t>
          </a:r>
          <a:r>
            <a:rPr lang="en-US" sz="1600"/>
            <a:t> </a:t>
          </a:r>
          <a:r>
            <a:rPr lang="en-US" sz="1600" err="1"/>
            <a:t>lạc</a:t>
          </a:r>
          <a:r>
            <a:rPr lang="en-US" sz="1600"/>
            <a:t> </a:t>
          </a:r>
          <a:r>
            <a:rPr lang="en-US" sz="1600" err="1"/>
            <a:t>vị</a:t>
          </a:r>
          <a:endParaRPr lang="en-US" sz="1600"/>
        </a:p>
        <a:p>
          <a:pPr algn="l">
            <a:spcAft>
              <a:spcPts val="300"/>
            </a:spcAft>
          </a:pPr>
          <a:r>
            <a:rPr lang="en-US" sz="1600" err="1"/>
            <a:t>Yếu</a:t>
          </a:r>
          <a:r>
            <a:rPr lang="en-US" sz="1600"/>
            <a:t> </a:t>
          </a:r>
          <a:r>
            <a:rPr lang="en-US" sz="1600" err="1"/>
            <a:t>tố</a:t>
          </a:r>
          <a:r>
            <a:rPr lang="en-US" sz="1600"/>
            <a:t> </a:t>
          </a:r>
          <a:r>
            <a:rPr lang="en-US" sz="1600" err="1"/>
            <a:t>tiền</a:t>
          </a:r>
          <a:r>
            <a:rPr lang="en-US" sz="1600"/>
            <a:t> </a:t>
          </a:r>
          <a:r>
            <a:rPr lang="en-US" sz="1600" err="1"/>
            <a:t>viêm</a:t>
          </a:r>
          <a:r>
            <a:rPr lang="en-US" sz="1600"/>
            <a:t>: IL-1</a:t>
          </a:r>
          <a:r>
            <a:rPr lang="el-GR" sz="1600">
              <a:latin typeface="Calibri"/>
              <a:cs typeface="Calibri"/>
            </a:rPr>
            <a:t>β</a:t>
          </a:r>
          <a:endParaRPr lang="en-US" sz="1600">
            <a:latin typeface="Calibri"/>
            <a:cs typeface="Calibri"/>
          </a:endParaRPr>
        </a:p>
        <a:p>
          <a:pPr algn="l">
            <a:spcAft>
              <a:spcPts val="300"/>
            </a:spcAft>
          </a:pPr>
          <a:r>
            <a:rPr lang="en-US" sz="1600" err="1"/>
            <a:t>Yếu</a:t>
          </a:r>
          <a:r>
            <a:rPr lang="en-US" sz="1600"/>
            <a:t> </a:t>
          </a:r>
          <a:r>
            <a:rPr lang="en-US" sz="1600" err="1"/>
            <a:t>tố</a:t>
          </a:r>
          <a:r>
            <a:rPr lang="en-US" sz="1600"/>
            <a:t> </a:t>
          </a:r>
          <a:r>
            <a:rPr lang="en-US" sz="1600" err="1"/>
            <a:t>viêm</a:t>
          </a:r>
          <a:r>
            <a:rPr lang="en-US" sz="1600"/>
            <a:t>: COX-2 </a:t>
          </a:r>
          <a:r>
            <a:rPr lang="en-US" sz="1600" err="1"/>
            <a:t>và</a:t>
          </a:r>
          <a:r>
            <a:rPr lang="en-US" sz="1600"/>
            <a:t> PGE2</a:t>
          </a: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7884D41-1077-48BA-92A4-64E1966DC50E}" type="parTrans" cxnId="{AB4A00B1-C2C7-4CE6-9DE9-F78BD695A573}">
      <dgm:prSet/>
      <dgm:spPr/>
      <dgm:t>
        <a:bodyPr/>
        <a:lstStyle/>
        <a:p>
          <a:endParaRPr lang="en-US" sz="3200"/>
        </a:p>
      </dgm:t>
    </dgm:pt>
    <dgm:pt modelId="{D30381EA-EF49-4667-A194-C0A5A63043E2}" type="sibTrans" cxnId="{AB4A00B1-C2C7-4CE6-9DE9-F78BD695A573}">
      <dgm:prSet/>
      <dgm:spPr/>
      <dgm:t>
        <a:bodyPr/>
        <a:lstStyle/>
        <a:p>
          <a:endParaRPr lang="en-US" sz="3200"/>
        </a:p>
      </dgm:t>
    </dgm:pt>
    <dgm:pt modelId="{D570D472-B262-4848-B3AB-3094FF978A3F}">
      <dgm:prSet phldrT="[Text]" custT="1"/>
      <dgm:spPr>
        <a:solidFill>
          <a:srgbClr val="3E1C06"/>
        </a:solidFill>
      </dgm:spPr>
      <dgm:t>
        <a:bodyPr/>
        <a:lstStyle/>
        <a:p>
          <a:pPr algn="ctr">
            <a:spcAft>
              <a:spcPts val="900"/>
            </a:spcAft>
          </a:pPr>
          <a:r>
            <a:rPr lang="en-US" sz="2000" b="1" err="1"/>
            <a:t>Miễn</a:t>
          </a:r>
          <a:r>
            <a:rPr lang="en-US" sz="2000" b="1"/>
            <a:t> </a:t>
          </a:r>
          <a:r>
            <a:rPr lang="en-US" sz="2000" b="1" err="1"/>
            <a:t>dịch</a:t>
          </a:r>
          <a:r>
            <a:rPr lang="en-US" sz="2000" b="1"/>
            <a:t> </a:t>
          </a:r>
          <a:r>
            <a:rPr lang="en-US" sz="2000" b="1" err="1"/>
            <a:t>học</a:t>
          </a:r>
          <a:endParaRPr lang="en-US" sz="2000" b="1"/>
        </a:p>
        <a:p>
          <a:pPr algn="l">
            <a:spcAft>
              <a:spcPts val="300"/>
            </a:spcAft>
          </a:pPr>
          <a:r>
            <a:rPr lang="en-US" sz="1600" err="1"/>
            <a:t>Kêu</a:t>
          </a:r>
          <a:r>
            <a:rPr lang="en-US" sz="1600"/>
            <a:t> </a:t>
          </a:r>
          <a:r>
            <a:rPr lang="en-US" sz="1600" err="1"/>
            <a:t>gọi</a:t>
          </a:r>
          <a:r>
            <a:rPr lang="en-US" sz="1600"/>
            <a:t> macrophage: MCP-1, RANTES</a:t>
          </a:r>
        </a:p>
        <a:p>
          <a:pPr algn="l">
            <a:spcAft>
              <a:spcPts val="300"/>
            </a:spcAft>
          </a:pPr>
          <a:r>
            <a:rPr lang="en-US" sz="1600" err="1"/>
            <a:t>Chuyển</a:t>
          </a:r>
          <a:r>
            <a:rPr lang="en-US" sz="1600"/>
            <a:t> </a:t>
          </a:r>
          <a:r>
            <a:rPr lang="en-US" sz="1600" err="1"/>
            <a:t>dạng</a:t>
          </a:r>
          <a:r>
            <a:rPr lang="en-US" sz="1600"/>
            <a:t> macrophage: CCL-2, CSF-1</a:t>
          </a:r>
        </a:p>
        <a:p>
          <a:pPr algn="l">
            <a:spcAft>
              <a:spcPts val="300"/>
            </a:spcAft>
          </a:pPr>
          <a:r>
            <a:rPr lang="en-US" sz="1600" err="1"/>
            <a:t>Thần</a:t>
          </a:r>
          <a:r>
            <a:rPr lang="en-US" sz="1600"/>
            <a:t> </a:t>
          </a:r>
          <a:r>
            <a:rPr lang="en-US" sz="1600" err="1"/>
            <a:t>kinh</a:t>
          </a:r>
          <a:r>
            <a:rPr lang="en-US" sz="1600"/>
            <a:t> </a:t>
          </a:r>
          <a:r>
            <a:rPr lang="en-US" sz="1600" err="1"/>
            <a:t>sinh</a:t>
          </a:r>
          <a:r>
            <a:rPr lang="en-US" sz="1600"/>
            <a:t> </a:t>
          </a:r>
          <a:r>
            <a:rPr lang="en-US" sz="1600" err="1"/>
            <a:t>mạch</a:t>
          </a:r>
          <a:r>
            <a:rPr lang="en-US" sz="1600"/>
            <a:t>, </a:t>
          </a:r>
          <a:r>
            <a:rPr lang="en-US" sz="1600" err="1"/>
            <a:t>viêm</a:t>
          </a:r>
          <a:r>
            <a:rPr lang="en-US" sz="1600"/>
            <a:t> </a:t>
          </a:r>
          <a:r>
            <a:rPr lang="en-US" sz="1600" err="1"/>
            <a:t>thần</a:t>
          </a:r>
          <a:r>
            <a:rPr lang="en-US" sz="1600"/>
            <a:t> </a:t>
          </a:r>
          <a:r>
            <a:rPr lang="en-US" sz="1600" err="1"/>
            <a:t>kinh</a:t>
          </a:r>
        </a:p>
        <a:p>
          <a:pPr algn="ctr">
            <a:spcAft>
              <a:spcPts val="300"/>
            </a:spcAft>
          </a:pPr>
          <a:r>
            <a:rPr lang="en-US" sz="2000" b="1" err="1">
              <a:sym typeface="Wingdings" pitchFamily="2" charset="2"/>
            </a:rPr>
            <a:t></a:t>
          </a:r>
          <a:r>
            <a:rPr lang="en-US" sz="2000" b="1" err="1"/>
            <a:t> đau</a:t>
          </a:r>
          <a:endParaRPr lang="en-US" sz="2000" b="1"/>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7507F89D-C284-452E-A5AD-606C7DD16C58}" type="parTrans" cxnId="{D26E0C29-FD44-40ED-A20D-ABD5675DC86A}">
      <dgm:prSet>
        <dgm:style>
          <a:lnRef idx="3">
            <a:schemeClr val="dk1"/>
          </a:lnRef>
          <a:fillRef idx="0">
            <a:schemeClr val="dk1"/>
          </a:fillRef>
          <a:effectRef idx="2">
            <a:schemeClr val="dk1"/>
          </a:effectRef>
          <a:fontRef idx="minor">
            <a:schemeClr val="tx1"/>
          </a:fontRef>
        </dgm:style>
      </dgm:prSet>
      <dgm:spPr/>
      <dgm:t>
        <a:bodyPr/>
        <a:lstStyle/>
        <a:p>
          <a:endParaRPr lang="en-US"/>
        </a:p>
      </dgm:t>
    </dgm:pt>
    <dgm:pt modelId="{4458FCCB-4AF8-486D-8BBD-71A7C517B665}" type="sibTrans" cxnId="{D26E0C29-FD44-40ED-A20D-ABD5675DC86A}">
      <dgm:prSet/>
      <dgm:spPr/>
      <dgm:t>
        <a:bodyPr/>
        <a:lstStyle/>
        <a:p>
          <a:endParaRPr lang="en-US"/>
        </a:p>
      </dgm:t>
    </dgm:pt>
    <dgm:pt modelId="{AAAC125A-A953-4DE4-80CD-C2360E8BBB82}">
      <dgm:prSet phldrT="[Text]" custT="1"/>
      <dgm:spPr>
        <a:solidFill>
          <a:srgbClr val="CC0000">
            <a:alpha val="74902"/>
          </a:srgbClr>
        </a:solidFill>
      </dgm:spPr>
      <dgm:t>
        <a:bodyPr/>
        <a:lstStyle/>
        <a:p>
          <a:pPr algn="ctr">
            <a:spcAft>
              <a:spcPts val="900"/>
            </a:spcAft>
          </a:pPr>
          <a:r>
            <a:rPr lang="en-US" sz="2000" b="1" err="1"/>
            <a:t>Nội</a:t>
          </a:r>
          <a:r>
            <a:rPr lang="en-US" sz="2000" b="1"/>
            <a:t> </a:t>
          </a:r>
          <a:r>
            <a:rPr lang="en-US" sz="2000" b="1" err="1"/>
            <a:t>tiết</a:t>
          </a:r>
          <a:r>
            <a:rPr lang="en-US" sz="2000" b="1"/>
            <a:t> </a:t>
          </a:r>
          <a:r>
            <a:rPr lang="en-US" sz="2000" b="1" err="1"/>
            <a:t>học</a:t>
          </a:r>
          <a:endParaRPr lang="en-US" sz="2000" b="1"/>
        </a:p>
        <a:p>
          <a:pPr algn="l">
            <a:spcAft>
              <a:spcPct val="35000"/>
            </a:spcAft>
          </a:pPr>
          <a:r>
            <a:rPr lang="en-US" sz="1600" err="1"/>
            <a:t>Cường</a:t>
          </a:r>
          <a:r>
            <a:rPr lang="en-US" sz="1600"/>
            <a:t> estrogen </a:t>
          </a:r>
          <a:r>
            <a:rPr lang="en-US" sz="1600" err="1"/>
            <a:t>tại</a:t>
          </a:r>
          <a:r>
            <a:rPr lang="en-US" sz="1600"/>
            <a:t> </a:t>
          </a:r>
          <a:r>
            <a:rPr lang="en-US" sz="1600" err="1"/>
            <a:t>nội</a:t>
          </a:r>
          <a:r>
            <a:rPr lang="en-US" sz="1600"/>
            <a:t> </a:t>
          </a:r>
          <a:r>
            <a:rPr lang="en-US" sz="1600" err="1"/>
            <a:t>mạc</a:t>
          </a:r>
          <a:r>
            <a:rPr lang="en-US" sz="1600"/>
            <a:t> </a:t>
          </a:r>
          <a:r>
            <a:rPr lang="en-US" sz="1600" err="1"/>
            <a:t>chính</a:t>
          </a:r>
          <a:r>
            <a:rPr lang="en-US" sz="1600"/>
            <a:t> </a:t>
          </a:r>
          <a:r>
            <a:rPr lang="en-US" sz="1600" err="1"/>
            <a:t>vị</a:t>
          </a:r>
          <a:r>
            <a:rPr lang="en-US" sz="1600"/>
            <a:t> </a:t>
          </a:r>
          <a:r>
            <a:rPr lang="en-US" sz="1600" err="1"/>
            <a:t>và</a:t>
          </a:r>
          <a:r>
            <a:rPr lang="en-US" sz="1600"/>
            <a:t> </a:t>
          </a:r>
          <a:r>
            <a:rPr lang="en-US" sz="1600" err="1"/>
            <a:t>lạc</a:t>
          </a:r>
          <a:r>
            <a:rPr lang="en-US" sz="1600"/>
            <a:t> </a:t>
          </a:r>
          <a:r>
            <a:rPr lang="en-US" sz="1600" err="1"/>
            <a:t>vị</a:t>
          </a:r>
          <a:r>
            <a:rPr lang="en-US" sz="1600"/>
            <a:t>: STAR, P450arom</a:t>
          </a:r>
        </a:p>
        <a:p>
          <a:pPr algn="l">
            <a:spcAft>
              <a:spcPct val="35000"/>
            </a:spcAft>
          </a:pPr>
          <a:r>
            <a:rPr lang="en-US" sz="1600" err="1"/>
            <a:t>Điều hoà bất thường ER-</a:t>
          </a:r>
          <a:r>
            <a:rPr lang="el-GR" sz="1600" err="1"/>
            <a:t>α, </a:t>
          </a:r>
          <a:r>
            <a:rPr lang="vi-VN" sz="1600" err="1"/>
            <a:t>ER-</a:t>
          </a:r>
          <a:r>
            <a:rPr lang="el-GR" sz="1600" err="1"/>
            <a:t>β</a:t>
          </a:r>
          <a:r>
            <a:rPr lang="vi-VN" sz="1600" err="1"/>
            <a:t>, PR-A, PR-B</a:t>
          </a:r>
          <a:endParaRPr lang="en-US" sz="1600"/>
        </a:p>
        <a:p>
          <a:pPr algn="ctr">
            <a:spcAft>
              <a:spcPct val="35000"/>
            </a:spcAft>
          </a:pPr>
          <a:r>
            <a:rPr lang="en-US" sz="2000" b="1">
              <a:sym typeface="Wingdings" pitchFamily="2" charset="2"/>
            </a:rPr>
            <a:t> </a:t>
          </a:r>
          <a:r>
            <a:rPr lang="en-US" sz="2000" b="1"/>
            <a:t>đề kháng progesterone</a:t>
          </a:r>
        </a:p>
      </dgm:t>
    </dgm:pt>
    <dgm:pt modelId="{8EC4C30C-70D3-4257-B1EC-7DECD5988860}" type="parTrans" cxnId="{B212C525-CD07-4F9A-AE06-E7A244B00AC1}">
      <dgm:prSet>
        <dgm:style>
          <a:lnRef idx="3">
            <a:schemeClr val="dk1"/>
          </a:lnRef>
          <a:fillRef idx="0">
            <a:schemeClr val="dk1"/>
          </a:fillRef>
          <a:effectRef idx="2">
            <a:schemeClr val="dk1"/>
          </a:effectRef>
          <a:fontRef idx="minor">
            <a:schemeClr val="tx1"/>
          </a:fontRef>
        </dgm:style>
      </dgm:prSet>
      <dgm:spPr/>
      <dgm:t>
        <a:bodyPr/>
        <a:lstStyle/>
        <a:p>
          <a:endParaRPr lang="en-US"/>
        </a:p>
      </dgm:t>
    </dgm:pt>
    <dgm:pt modelId="{105FA789-5540-4DB3-B54A-325D7C555AE3}" type="sibTrans" cxnId="{B212C525-CD07-4F9A-AE06-E7A244B00AC1}">
      <dgm:prSet/>
      <dgm:spPr/>
      <dgm:t>
        <a:bodyPr/>
        <a:lstStyle/>
        <a:p>
          <a:endParaRPr lang="en-US"/>
        </a:p>
      </dgm:t>
    </dgm:pt>
    <dgm:pt modelId="{4D4A92BE-CAB5-449D-807F-4CB756D62B39}" type="pres">
      <dgm:prSet presAssocID="{9A85FAD2-1109-4721-B71F-DFB5B50C7196}" presName="diagram" presStyleCnt="0">
        <dgm:presLayoutVars>
          <dgm:chPref val="1"/>
          <dgm:dir/>
          <dgm:animOne val="branch"/>
          <dgm:animLvl val="lvl"/>
          <dgm:resizeHandles val="exact"/>
        </dgm:presLayoutVars>
      </dgm:prSet>
      <dgm:spPr/>
    </dgm:pt>
    <dgm:pt modelId="{03767750-A6F1-41C0-AD51-14E52F504275}" type="pres">
      <dgm:prSet presAssocID="{88154A61-B9E3-4E56-9EEE-5D1011ECCD52}" presName="root1" presStyleCnt="0"/>
      <dgm:spPr/>
    </dgm:pt>
    <dgm:pt modelId="{56C0B623-D295-469F-A3F3-5B61E2FC0DED}" type="pres">
      <dgm:prSet presAssocID="{88154A61-B9E3-4E56-9EEE-5D1011ECCD52}" presName="LevelOneTextNode" presStyleLbl="node0" presStyleIdx="0" presStyleCnt="1" custLinFactNeighborX="-107">
        <dgm:presLayoutVars>
          <dgm:chPref val="3"/>
        </dgm:presLayoutVars>
      </dgm:prSet>
      <dgm:spPr/>
      <dgm:t>
        <a:bodyPr/>
        <a:lstStyle/>
        <a:p>
          <a:endParaRPr lang="en-US"/>
        </a:p>
      </dgm:t>
    </dgm:pt>
    <dgm:pt modelId="{FD971FA7-DE05-4D66-94C3-75C645B30D35}" type="pres">
      <dgm:prSet presAssocID="{88154A61-B9E3-4E56-9EEE-5D1011ECCD52}" presName="level2hierChild" presStyleCnt="0"/>
      <dgm:spPr/>
    </dgm:pt>
    <dgm:pt modelId="{41A983B6-3EC7-4A04-B41F-860089CB34DF}" type="pres">
      <dgm:prSet presAssocID="{7507F89D-C284-452E-A5AD-606C7DD16C58}" presName="conn2-1" presStyleLbl="parChTrans1D2" presStyleIdx="0" presStyleCnt="2"/>
      <dgm:spPr/>
      <dgm:t>
        <a:bodyPr/>
        <a:lstStyle/>
        <a:p>
          <a:endParaRPr lang="en-US"/>
        </a:p>
      </dgm:t>
    </dgm:pt>
    <dgm:pt modelId="{07C3A213-113C-46D2-9419-575705FFE96C}" type="pres">
      <dgm:prSet presAssocID="{7507F89D-C284-452E-A5AD-606C7DD16C58}" presName="connTx" presStyleLbl="parChTrans1D2" presStyleIdx="0" presStyleCnt="2"/>
      <dgm:spPr/>
      <dgm:t>
        <a:bodyPr/>
        <a:lstStyle/>
        <a:p>
          <a:endParaRPr lang="en-US"/>
        </a:p>
      </dgm:t>
    </dgm:pt>
    <dgm:pt modelId="{A9E2076C-76E9-4F76-B1A0-D4D7193BB907}" type="pres">
      <dgm:prSet presAssocID="{D570D472-B262-4848-B3AB-3094FF978A3F}" presName="root2" presStyleCnt="0"/>
      <dgm:spPr/>
    </dgm:pt>
    <dgm:pt modelId="{3F48829E-FF3D-4D35-A368-D1E00C5907FE}" type="pres">
      <dgm:prSet presAssocID="{D570D472-B262-4848-B3AB-3094FF978A3F}" presName="LevelTwoTextNode" presStyleLbl="node2" presStyleIdx="0" presStyleCnt="2">
        <dgm:presLayoutVars>
          <dgm:chPref val="3"/>
        </dgm:presLayoutVars>
      </dgm:prSet>
      <dgm:spPr/>
      <dgm:t>
        <a:bodyPr/>
        <a:lstStyle/>
        <a:p>
          <a:endParaRPr lang="en-US"/>
        </a:p>
      </dgm:t>
    </dgm:pt>
    <dgm:pt modelId="{6C7281BD-6F21-45E9-A3E4-91D2E0CF1A66}" type="pres">
      <dgm:prSet presAssocID="{D570D472-B262-4848-B3AB-3094FF978A3F}" presName="level3hierChild" presStyleCnt="0"/>
      <dgm:spPr/>
    </dgm:pt>
    <dgm:pt modelId="{4FC797D6-7E40-4E22-BB19-9AFA9A63644A}" type="pres">
      <dgm:prSet presAssocID="{8EC4C30C-70D3-4257-B1EC-7DECD5988860}" presName="conn2-1" presStyleLbl="parChTrans1D2" presStyleIdx="1" presStyleCnt="2"/>
      <dgm:spPr/>
      <dgm:t>
        <a:bodyPr/>
        <a:lstStyle/>
        <a:p>
          <a:endParaRPr lang="en-US"/>
        </a:p>
      </dgm:t>
    </dgm:pt>
    <dgm:pt modelId="{7E55A49D-0BA4-4C91-AC28-5592B53EBCEE}" type="pres">
      <dgm:prSet presAssocID="{8EC4C30C-70D3-4257-B1EC-7DECD5988860}" presName="connTx" presStyleLbl="parChTrans1D2" presStyleIdx="1" presStyleCnt="2"/>
      <dgm:spPr/>
      <dgm:t>
        <a:bodyPr/>
        <a:lstStyle/>
        <a:p>
          <a:endParaRPr lang="en-US"/>
        </a:p>
      </dgm:t>
    </dgm:pt>
    <dgm:pt modelId="{ABCEC638-2240-4482-8FFC-4B66B8DC7495}" type="pres">
      <dgm:prSet presAssocID="{AAAC125A-A953-4DE4-80CD-C2360E8BBB82}" presName="root2" presStyleCnt="0"/>
      <dgm:spPr/>
    </dgm:pt>
    <dgm:pt modelId="{50FA3AD6-C518-423B-8C09-4830E17A9B36}" type="pres">
      <dgm:prSet presAssocID="{AAAC125A-A953-4DE4-80CD-C2360E8BBB82}" presName="LevelTwoTextNode" presStyleLbl="node2" presStyleIdx="1" presStyleCnt="2">
        <dgm:presLayoutVars>
          <dgm:chPref val="3"/>
        </dgm:presLayoutVars>
      </dgm:prSet>
      <dgm:spPr/>
      <dgm:t>
        <a:bodyPr/>
        <a:lstStyle/>
        <a:p>
          <a:endParaRPr lang="en-US"/>
        </a:p>
      </dgm:t>
    </dgm:pt>
    <dgm:pt modelId="{B30EA0C5-4775-4456-B22F-963B9862ED5A}" type="pres">
      <dgm:prSet presAssocID="{AAAC125A-A953-4DE4-80CD-C2360E8BBB82}" presName="level3hierChild" presStyleCnt="0"/>
      <dgm:spPr/>
    </dgm:pt>
  </dgm:ptLst>
  <dgm:cxnLst>
    <dgm:cxn modelId="{113997D7-3194-46BB-A276-6F185DB809CC}" type="presOf" srcId="{AAAC125A-A953-4DE4-80CD-C2360E8BBB82}" destId="{50FA3AD6-C518-423B-8C09-4830E17A9B36}" srcOrd="0" destOrd="0" presId="urn:microsoft.com/office/officeart/2005/8/layout/hierarchy2"/>
    <dgm:cxn modelId="{AB4A00B1-C2C7-4CE6-9DE9-F78BD695A573}" srcId="{9A85FAD2-1109-4721-B71F-DFB5B50C7196}" destId="{88154A61-B9E3-4E56-9EEE-5D1011ECCD52}" srcOrd="0" destOrd="0" parTransId="{47884D41-1077-48BA-92A4-64E1966DC50E}" sibTransId="{D30381EA-EF49-4667-A194-C0A5A63043E2}"/>
    <dgm:cxn modelId="{30BFC0B9-35F2-4F28-AC01-58E1B8D39B3C}" type="presOf" srcId="{7507F89D-C284-452E-A5AD-606C7DD16C58}" destId="{07C3A213-113C-46D2-9419-575705FFE96C}" srcOrd="1" destOrd="0" presId="urn:microsoft.com/office/officeart/2005/8/layout/hierarchy2"/>
    <dgm:cxn modelId="{E74B0392-1A61-4DFB-A067-FC04CCAB736D}" type="presOf" srcId="{7507F89D-C284-452E-A5AD-606C7DD16C58}" destId="{41A983B6-3EC7-4A04-B41F-860089CB34DF}" srcOrd="0" destOrd="0" presId="urn:microsoft.com/office/officeart/2005/8/layout/hierarchy2"/>
    <dgm:cxn modelId="{B212C525-CD07-4F9A-AE06-E7A244B00AC1}" srcId="{88154A61-B9E3-4E56-9EEE-5D1011ECCD52}" destId="{AAAC125A-A953-4DE4-80CD-C2360E8BBB82}" srcOrd="1" destOrd="0" parTransId="{8EC4C30C-70D3-4257-B1EC-7DECD5988860}" sibTransId="{105FA789-5540-4DB3-B54A-325D7C555AE3}"/>
    <dgm:cxn modelId="{E4FFB8EE-3B2B-44AD-AA16-66780A412F7B}" type="presOf" srcId="{8EC4C30C-70D3-4257-B1EC-7DECD5988860}" destId="{4FC797D6-7E40-4E22-BB19-9AFA9A63644A}" srcOrd="0" destOrd="0" presId="urn:microsoft.com/office/officeart/2005/8/layout/hierarchy2"/>
    <dgm:cxn modelId="{273A7821-2885-4EF3-85F6-9D599CAA76A1}" type="presOf" srcId="{9A85FAD2-1109-4721-B71F-DFB5B50C7196}" destId="{4D4A92BE-CAB5-449D-807F-4CB756D62B39}" srcOrd="0" destOrd="0" presId="urn:microsoft.com/office/officeart/2005/8/layout/hierarchy2"/>
    <dgm:cxn modelId="{E297A6B3-12E4-4812-8C21-B462D9217E1F}" type="presOf" srcId="{D570D472-B262-4848-B3AB-3094FF978A3F}" destId="{3F48829E-FF3D-4D35-A368-D1E00C5907FE}" srcOrd="0" destOrd="0" presId="urn:microsoft.com/office/officeart/2005/8/layout/hierarchy2"/>
    <dgm:cxn modelId="{02AA4E9E-AC8F-45AF-AAA3-3D4F359485D0}" type="presOf" srcId="{8EC4C30C-70D3-4257-B1EC-7DECD5988860}" destId="{7E55A49D-0BA4-4C91-AC28-5592B53EBCEE}" srcOrd="1" destOrd="0" presId="urn:microsoft.com/office/officeart/2005/8/layout/hierarchy2"/>
    <dgm:cxn modelId="{D26E0C29-FD44-40ED-A20D-ABD5675DC86A}" srcId="{88154A61-B9E3-4E56-9EEE-5D1011ECCD52}" destId="{D570D472-B262-4848-B3AB-3094FF978A3F}" srcOrd="0" destOrd="0" parTransId="{7507F89D-C284-452E-A5AD-606C7DD16C58}" sibTransId="{4458FCCB-4AF8-486D-8BBD-71A7C517B665}"/>
    <dgm:cxn modelId="{AFD9ED06-427A-4106-B240-CE5CFB1A6FA9}" type="presOf" srcId="{88154A61-B9E3-4E56-9EEE-5D1011ECCD52}" destId="{56C0B623-D295-469F-A3F3-5B61E2FC0DED}" srcOrd="0" destOrd="0" presId="urn:microsoft.com/office/officeart/2005/8/layout/hierarchy2"/>
    <dgm:cxn modelId="{94C3B067-D11B-464F-B9E3-FB2E864B90F7}" type="presParOf" srcId="{4D4A92BE-CAB5-449D-807F-4CB756D62B39}" destId="{03767750-A6F1-41C0-AD51-14E52F504275}" srcOrd="0" destOrd="0" presId="urn:microsoft.com/office/officeart/2005/8/layout/hierarchy2"/>
    <dgm:cxn modelId="{8CE51803-9AA8-4286-AF80-0B61E1F05302}" type="presParOf" srcId="{03767750-A6F1-41C0-AD51-14E52F504275}" destId="{56C0B623-D295-469F-A3F3-5B61E2FC0DED}" srcOrd="0" destOrd="0" presId="urn:microsoft.com/office/officeart/2005/8/layout/hierarchy2"/>
    <dgm:cxn modelId="{F5912EE1-F553-4116-832A-1EA9A182C522}" type="presParOf" srcId="{03767750-A6F1-41C0-AD51-14E52F504275}" destId="{FD971FA7-DE05-4D66-94C3-75C645B30D35}" srcOrd="1" destOrd="0" presId="urn:microsoft.com/office/officeart/2005/8/layout/hierarchy2"/>
    <dgm:cxn modelId="{0FD2F858-8C65-46C1-A6E5-ABA4446840AB}" type="presParOf" srcId="{FD971FA7-DE05-4D66-94C3-75C645B30D35}" destId="{41A983B6-3EC7-4A04-B41F-860089CB34DF}" srcOrd="0" destOrd="0" presId="urn:microsoft.com/office/officeart/2005/8/layout/hierarchy2"/>
    <dgm:cxn modelId="{A316F725-0063-477B-9760-E5F459D542CB}" type="presParOf" srcId="{41A983B6-3EC7-4A04-B41F-860089CB34DF}" destId="{07C3A213-113C-46D2-9419-575705FFE96C}" srcOrd="0" destOrd="0" presId="urn:microsoft.com/office/officeart/2005/8/layout/hierarchy2"/>
    <dgm:cxn modelId="{1783E856-F44C-4469-B7E6-CDBDA94D70E0}" type="presParOf" srcId="{FD971FA7-DE05-4D66-94C3-75C645B30D35}" destId="{A9E2076C-76E9-4F76-B1A0-D4D7193BB907}" srcOrd="1" destOrd="0" presId="urn:microsoft.com/office/officeart/2005/8/layout/hierarchy2"/>
    <dgm:cxn modelId="{FB8D865B-D126-4C76-9A98-EEF496D4B01C}" type="presParOf" srcId="{A9E2076C-76E9-4F76-B1A0-D4D7193BB907}" destId="{3F48829E-FF3D-4D35-A368-D1E00C5907FE}" srcOrd="0" destOrd="0" presId="urn:microsoft.com/office/officeart/2005/8/layout/hierarchy2"/>
    <dgm:cxn modelId="{66457840-CB93-48AF-B4A5-4829707F1F8E}" type="presParOf" srcId="{A9E2076C-76E9-4F76-B1A0-D4D7193BB907}" destId="{6C7281BD-6F21-45E9-A3E4-91D2E0CF1A66}" srcOrd="1" destOrd="0" presId="urn:microsoft.com/office/officeart/2005/8/layout/hierarchy2"/>
    <dgm:cxn modelId="{6CC495EE-744D-407D-A36A-F227B948CBF4}" type="presParOf" srcId="{FD971FA7-DE05-4D66-94C3-75C645B30D35}" destId="{4FC797D6-7E40-4E22-BB19-9AFA9A63644A}" srcOrd="2" destOrd="0" presId="urn:microsoft.com/office/officeart/2005/8/layout/hierarchy2"/>
    <dgm:cxn modelId="{DFD2E1EE-4924-4525-BDEC-DCDE558008CA}" type="presParOf" srcId="{4FC797D6-7E40-4E22-BB19-9AFA9A63644A}" destId="{7E55A49D-0BA4-4C91-AC28-5592B53EBCEE}" srcOrd="0" destOrd="0" presId="urn:microsoft.com/office/officeart/2005/8/layout/hierarchy2"/>
    <dgm:cxn modelId="{007E8E6A-8891-47D8-9DDF-EFE63DCF4B17}" type="presParOf" srcId="{FD971FA7-DE05-4D66-94C3-75C645B30D35}" destId="{ABCEC638-2240-4482-8FFC-4B66B8DC7495}" srcOrd="3" destOrd="0" presId="urn:microsoft.com/office/officeart/2005/8/layout/hierarchy2"/>
    <dgm:cxn modelId="{FFBA48FC-C37C-48DD-B665-B12E2BEE63B1}" type="presParOf" srcId="{ABCEC638-2240-4482-8FFC-4B66B8DC7495}" destId="{50FA3AD6-C518-423B-8C09-4830E17A9B36}" srcOrd="0" destOrd="0" presId="urn:microsoft.com/office/officeart/2005/8/layout/hierarchy2"/>
    <dgm:cxn modelId="{2AC73A8D-CA62-4FCF-B3AF-26B126F80E3B}" type="presParOf" srcId="{ABCEC638-2240-4482-8FFC-4B66B8DC7495}" destId="{B30EA0C5-4775-4456-B22F-963B9862ED5A}"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85FAD2-1109-4721-B71F-DFB5B50C7196}" type="doc">
      <dgm:prSet loTypeId="urn:microsoft.com/office/officeart/2005/8/layout/venn1" loCatId="relationship" qsTypeId="urn:microsoft.com/office/officeart/2005/8/quickstyle/simple1" qsCatId="simple" csTypeId="urn:microsoft.com/office/officeart/2005/8/colors/accent1_2" csCatId="accent1" phldr="1"/>
      <dgm:spPr/>
    </dgm:pt>
    <dgm:pt modelId="{2C22CA31-ADAD-46E8-8780-5C28EA662A61}">
      <dgm:prSet phldrT="[Text]" custT="1"/>
      <dgm:spPr>
        <a:solidFill>
          <a:srgbClr val="002060">
            <a:alpha val="49804"/>
          </a:srgbClr>
        </a:solidFill>
      </dgm:spPr>
      <dgm:t>
        <a:bodyPr/>
        <a:lstStyle/>
        <a:p>
          <a:pPr algn="ctr">
            <a:spcAft>
              <a:spcPts val="600"/>
            </a:spcAft>
          </a:pPr>
          <a:r>
            <a:rPr lang="en-US" sz="2200" b="1" err="1">
              <a:solidFill>
                <a:schemeClr val="bg1"/>
              </a:solidFill>
            </a:rPr>
            <a:t>Đau</a:t>
          </a:r>
          <a:endParaRPr lang="en-US" sz="2200" b="1">
            <a:solidFill>
              <a:schemeClr val="bg1"/>
            </a:solidFill>
          </a:endParaRPr>
        </a:p>
        <a:p>
          <a:pPr algn="ctr">
            <a:spcAft>
              <a:spcPts val="600"/>
            </a:spcAft>
          </a:pPr>
          <a:r>
            <a:rPr lang="en-US" sz="1600" b="0">
              <a:solidFill>
                <a:schemeClr val="bg1"/>
              </a:solidFill>
            </a:rPr>
            <a:t>(neurogenic inflammation)</a:t>
          </a:r>
        </a:p>
      </dgm:t>
    </dgm:pt>
    <dgm:pt modelId="{84B2EB5E-5748-4839-B50D-58387670CC2F}" type="parTrans" cxnId="{CB40E085-01B8-4A6F-8700-51419422D7EF}">
      <dgm:prSet/>
      <dgm:spPr/>
      <dgm:t>
        <a:bodyPr/>
        <a:lstStyle/>
        <a:p>
          <a:endParaRPr lang="en-US" sz="1600"/>
        </a:p>
      </dgm:t>
    </dgm:pt>
    <dgm:pt modelId="{CF83C438-C9D7-4306-B165-3BC83E4EB822}" type="sibTrans" cxnId="{CB40E085-01B8-4A6F-8700-51419422D7EF}">
      <dgm:prSet/>
      <dgm:spPr/>
      <dgm:t>
        <a:bodyPr/>
        <a:lstStyle/>
        <a:p>
          <a:endParaRPr lang="en-US" sz="1600"/>
        </a:p>
      </dgm:t>
    </dgm:pt>
    <dgm:pt modelId="{88154A61-B9E3-4E56-9EEE-5D1011ECCD52}">
      <dgm:prSet phldrT="[Text]" custT="1"/>
      <dgm:spPr>
        <a:solidFill>
          <a:srgbClr val="FF0000">
            <a:alpha val="50000"/>
          </a:srgbClr>
        </a:solidFill>
      </dgm:spPr>
      <dgm:t>
        <a:bodyPr/>
        <a:lstStyle/>
        <a:p>
          <a:pPr algn="ctr">
            <a:spcAft>
              <a:spcPts val="600"/>
            </a:spcAft>
          </a:pPr>
          <a:r>
            <a:rPr lang="en-US" sz="2200" b="1">
              <a:solidFill>
                <a:schemeClr val="bg1"/>
              </a:solidFill>
            </a:rPr>
            <a:t>AUB-A</a:t>
          </a:r>
        </a:p>
        <a:p>
          <a:pPr algn="ctr">
            <a:spcAft>
              <a:spcPts val="0"/>
            </a:spcAft>
          </a:pPr>
          <a:r>
            <a:rPr lang="en-US" sz="1600">
              <a:solidFill>
                <a:schemeClr val="bg1"/>
              </a:solidFill>
            </a:rPr>
            <a:t>(</a:t>
          </a:r>
          <a:r>
            <a:rPr lang="en-US" sz="1600" err="1">
              <a:solidFill>
                <a:schemeClr val="bg1"/>
              </a:solidFill>
            </a:rPr>
            <a:t>cường</a:t>
          </a:r>
          <a:r>
            <a:rPr lang="en-US" sz="1600">
              <a:solidFill>
                <a:schemeClr val="bg1"/>
              </a:solidFill>
            </a:rPr>
            <a:t> E</a:t>
          </a:r>
          <a:r>
            <a:rPr lang="en-US" sz="1600" baseline="-25000">
              <a:solidFill>
                <a:schemeClr val="bg1"/>
              </a:solidFill>
            </a:rPr>
            <a:t>2</a:t>
          </a:r>
          <a:r>
            <a:rPr lang="en-US" sz="1600">
              <a:solidFill>
                <a:schemeClr val="bg1"/>
              </a:solidFill>
            </a:rPr>
            <a:t>,</a:t>
          </a:r>
        </a:p>
        <a:p>
          <a:pPr algn="ctr">
            <a:spcAft>
              <a:spcPts val="600"/>
            </a:spcAft>
          </a:pPr>
          <a:r>
            <a:rPr lang="en-US" sz="1600">
              <a:solidFill>
                <a:schemeClr val="bg1"/>
              </a:solidFill>
            </a:rPr>
            <a:t> </a:t>
          </a:r>
          <a:r>
            <a:rPr lang="en-US" sz="1600" err="1">
              <a:solidFill>
                <a:schemeClr val="bg1"/>
              </a:solidFill>
            </a:rPr>
            <a:t>kháng</a:t>
          </a:r>
          <a:r>
            <a:rPr lang="en-US" sz="1600">
              <a:solidFill>
                <a:schemeClr val="bg1"/>
              </a:solidFill>
            </a:rPr>
            <a:t> P</a:t>
          </a:r>
          <a:r>
            <a:rPr lang="en-US" sz="1600" baseline="-25000">
              <a:solidFill>
                <a:schemeClr val="bg1"/>
              </a:solidFill>
            </a:rPr>
            <a:t>4</a:t>
          </a:r>
          <a:r>
            <a:rPr lang="en-US" sz="1600">
              <a:solidFill>
                <a:schemeClr val="bg1"/>
              </a:solidFill>
            </a:rPr>
            <a:t>)</a:t>
          </a:r>
        </a:p>
      </dgm:t>
    </dgm:pt>
    <dgm:pt modelId="{47884D41-1077-48BA-92A4-64E1966DC50E}" type="parTrans" cxnId="{AB4A00B1-C2C7-4CE6-9DE9-F78BD695A573}">
      <dgm:prSet/>
      <dgm:spPr/>
      <dgm:t>
        <a:bodyPr/>
        <a:lstStyle/>
        <a:p>
          <a:endParaRPr lang="en-US" sz="1600"/>
        </a:p>
      </dgm:t>
    </dgm:pt>
    <dgm:pt modelId="{D30381EA-EF49-4667-A194-C0A5A63043E2}" type="sibTrans" cxnId="{AB4A00B1-C2C7-4CE6-9DE9-F78BD695A573}">
      <dgm:prSet/>
      <dgm:spPr/>
      <dgm:t>
        <a:bodyPr/>
        <a:lstStyle/>
        <a:p>
          <a:endParaRPr lang="en-US" sz="1600"/>
        </a:p>
      </dgm:t>
    </dgm:pt>
    <dgm:pt modelId="{8F126705-1EB1-413F-9BE2-A2AB5C5393AE}">
      <dgm:prSet phldrT="[Text]" custT="1"/>
      <dgm:spPr>
        <a:solidFill>
          <a:schemeClr val="accent6">
            <a:lumMod val="50000"/>
            <a:alpha val="50000"/>
          </a:schemeClr>
        </a:solidFill>
      </dgm:spPr>
      <dgm:t>
        <a:bodyPr/>
        <a:lstStyle/>
        <a:p>
          <a:pPr algn="ctr">
            <a:spcAft>
              <a:spcPts val="600"/>
            </a:spcAft>
          </a:pPr>
          <a:r>
            <a:rPr lang="en-US" sz="2200" b="1" err="1">
              <a:solidFill>
                <a:schemeClr val="bg1"/>
              </a:solidFill>
            </a:rPr>
            <a:t>Hiếm</a:t>
          </a:r>
          <a:r>
            <a:rPr lang="en-US" sz="2200" b="1">
              <a:solidFill>
                <a:schemeClr val="bg1"/>
              </a:solidFill>
            </a:rPr>
            <a:t> </a:t>
          </a:r>
          <a:r>
            <a:rPr lang="en-US" sz="2200" b="1" err="1">
              <a:solidFill>
                <a:schemeClr val="bg1"/>
              </a:solidFill>
            </a:rPr>
            <a:t>muộn</a:t>
          </a:r>
          <a:endParaRPr lang="en-US" sz="2200" b="1">
            <a:solidFill>
              <a:schemeClr val="bg1"/>
            </a:solidFill>
          </a:endParaRPr>
        </a:p>
        <a:p>
          <a:pPr algn="ctr">
            <a:spcAft>
              <a:spcPct val="35000"/>
            </a:spcAft>
          </a:pPr>
          <a:r>
            <a:rPr lang="en-US" sz="1600">
              <a:solidFill>
                <a:schemeClr val="bg1"/>
              </a:solidFill>
            </a:rPr>
            <a:t>(</a:t>
          </a:r>
          <a:r>
            <a:rPr lang="en-US" sz="1600" err="1">
              <a:solidFill>
                <a:schemeClr val="bg1"/>
              </a:solidFill>
            </a:rPr>
            <a:t>hỗn</a:t>
          </a:r>
          <a:r>
            <a:rPr lang="en-US" sz="1600">
              <a:solidFill>
                <a:schemeClr val="bg1"/>
              </a:solidFill>
            </a:rPr>
            <a:t> </a:t>
          </a:r>
          <a:r>
            <a:rPr lang="en-US" sz="1600" err="1">
              <a:solidFill>
                <a:schemeClr val="bg1"/>
              </a:solidFill>
            </a:rPr>
            <a:t>hợp</a:t>
          </a:r>
          <a:r>
            <a:rPr lang="en-US" sz="1600">
              <a:solidFill>
                <a:schemeClr val="bg1"/>
              </a:solidFill>
            </a:rPr>
            <a:t>)</a:t>
          </a:r>
        </a:p>
      </dgm:t>
    </dgm:pt>
    <dgm:pt modelId="{AAB615AA-52F0-45E9-83A2-F121B00F1339}" type="parTrans" cxnId="{37C14FA8-B744-4DA8-9CB7-75A9D14FE069}">
      <dgm:prSet/>
      <dgm:spPr/>
      <dgm:t>
        <a:bodyPr/>
        <a:lstStyle/>
        <a:p>
          <a:endParaRPr lang="en-US" sz="1600"/>
        </a:p>
      </dgm:t>
    </dgm:pt>
    <dgm:pt modelId="{F60428B9-B3C0-4B15-B532-7539ED912E45}" type="sibTrans" cxnId="{37C14FA8-B744-4DA8-9CB7-75A9D14FE069}">
      <dgm:prSet/>
      <dgm:spPr/>
      <dgm:t>
        <a:bodyPr/>
        <a:lstStyle/>
        <a:p>
          <a:endParaRPr lang="en-US" sz="1600"/>
        </a:p>
      </dgm:t>
    </dgm:pt>
    <dgm:pt modelId="{664F4A9A-41F0-4950-A90A-4E6C735D2F73}">
      <dgm:prSet phldrT="[Text]" custT="1"/>
      <dgm:spPr>
        <a:solidFill>
          <a:schemeClr val="accent3">
            <a:lumMod val="50000"/>
            <a:alpha val="50000"/>
          </a:schemeClr>
        </a:solidFill>
      </dgm:spPr>
      <dgm:t>
        <a:bodyPr/>
        <a:lstStyle/>
        <a:p>
          <a:pPr algn="ctr">
            <a:spcAft>
              <a:spcPts val="600"/>
            </a:spcAft>
          </a:pPr>
          <a:r>
            <a:rPr lang="en-US" sz="2200" b="1">
              <a:solidFill>
                <a:schemeClr val="bg1"/>
              </a:solidFill>
            </a:rPr>
            <a:t>Thai </a:t>
          </a:r>
          <a:r>
            <a:rPr lang="en-US" sz="2200" b="1" err="1">
              <a:solidFill>
                <a:schemeClr val="bg1"/>
              </a:solidFill>
            </a:rPr>
            <a:t>kỳ</a:t>
          </a:r>
          <a:endParaRPr lang="en-US" sz="2200" b="1">
            <a:solidFill>
              <a:schemeClr val="bg1"/>
            </a:solidFill>
          </a:endParaRPr>
        </a:p>
        <a:p>
          <a:pPr algn="ctr">
            <a:spcAft>
              <a:spcPct val="35000"/>
            </a:spcAft>
          </a:pPr>
          <a:r>
            <a:rPr lang="en-US" sz="1600">
              <a:solidFill>
                <a:schemeClr val="bg1"/>
              </a:solidFill>
            </a:rPr>
            <a:t>(</a:t>
          </a:r>
          <a:r>
            <a:rPr lang="en-US" sz="1600" err="1">
              <a:solidFill>
                <a:schemeClr val="bg1"/>
              </a:solidFill>
            </a:rPr>
            <a:t>hỗn</a:t>
          </a:r>
          <a:r>
            <a:rPr lang="en-US" sz="1600">
              <a:solidFill>
                <a:schemeClr val="bg1"/>
              </a:solidFill>
            </a:rPr>
            <a:t> </a:t>
          </a:r>
          <a:r>
            <a:rPr lang="en-US" sz="1600" err="1">
              <a:solidFill>
                <a:schemeClr val="bg1"/>
              </a:solidFill>
            </a:rPr>
            <a:t>hợp</a:t>
          </a:r>
          <a:r>
            <a:rPr lang="en-US" sz="1600">
              <a:solidFill>
                <a:schemeClr val="bg1"/>
              </a:solidFill>
            </a:rPr>
            <a:t>)</a:t>
          </a:r>
        </a:p>
      </dgm:t>
    </dgm:pt>
    <dgm:pt modelId="{68E30E82-5202-4915-87E8-4D39E74860D2}" type="parTrans" cxnId="{DC07D8E1-72AD-4B4A-87B2-F165C8D201AC}">
      <dgm:prSet/>
      <dgm:spPr/>
      <dgm:t>
        <a:bodyPr/>
        <a:lstStyle/>
        <a:p>
          <a:endParaRPr lang="en-US" sz="1600"/>
        </a:p>
      </dgm:t>
    </dgm:pt>
    <dgm:pt modelId="{9E834FDB-D59A-47D9-BBBA-2BAE56E05C01}" type="sibTrans" cxnId="{DC07D8E1-72AD-4B4A-87B2-F165C8D201AC}">
      <dgm:prSet/>
      <dgm:spPr/>
      <dgm:t>
        <a:bodyPr/>
        <a:lstStyle/>
        <a:p>
          <a:endParaRPr lang="en-US" sz="1600"/>
        </a:p>
      </dgm:t>
    </dgm:pt>
    <dgm:pt modelId="{92731329-881F-452A-9088-D79CFC9E4863}" type="pres">
      <dgm:prSet presAssocID="{9A85FAD2-1109-4721-B71F-DFB5B50C7196}" presName="compositeShape" presStyleCnt="0">
        <dgm:presLayoutVars>
          <dgm:chMax val="7"/>
          <dgm:dir/>
          <dgm:resizeHandles val="exact"/>
        </dgm:presLayoutVars>
      </dgm:prSet>
      <dgm:spPr/>
    </dgm:pt>
    <dgm:pt modelId="{B20E3025-FBED-4E7A-97AB-8F52C6DCD117}" type="pres">
      <dgm:prSet presAssocID="{2C22CA31-ADAD-46E8-8780-5C28EA662A61}" presName="circ1" presStyleLbl="vennNode1" presStyleIdx="0" presStyleCnt="4"/>
      <dgm:spPr/>
      <dgm:t>
        <a:bodyPr/>
        <a:lstStyle/>
        <a:p>
          <a:endParaRPr lang="en-US"/>
        </a:p>
      </dgm:t>
    </dgm:pt>
    <dgm:pt modelId="{F909E4F2-4AC8-4142-BEE3-0FCC4679F0AD}" type="pres">
      <dgm:prSet presAssocID="{2C22CA31-ADAD-46E8-8780-5C28EA662A61}" presName="circ1Tx" presStyleLbl="revTx" presStyleIdx="0" presStyleCnt="0">
        <dgm:presLayoutVars>
          <dgm:chMax val="0"/>
          <dgm:chPref val="0"/>
          <dgm:bulletEnabled val="1"/>
        </dgm:presLayoutVars>
      </dgm:prSet>
      <dgm:spPr/>
      <dgm:t>
        <a:bodyPr/>
        <a:lstStyle/>
        <a:p>
          <a:endParaRPr lang="en-US"/>
        </a:p>
      </dgm:t>
    </dgm:pt>
    <dgm:pt modelId="{5CA08F37-E3CF-4B8A-9F36-0402611FD899}" type="pres">
      <dgm:prSet presAssocID="{88154A61-B9E3-4E56-9EEE-5D1011ECCD52}" presName="circ2" presStyleLbl="vennNode1" presStyleIdx="1" presStyleCnt="4"/>
      <dgm:spPr/>
      <dgm:t>
        <a:bodyPr/>
        <a:lstStyle/>
        <a:p>
          <a:endParaRPr lang="en-US"/>
        </a:p>
      </dgm:t>
    </dgm:pt>
    <dgm:pt modelId="{126CB40A-594B-4121-9B31-F66CAED972C2}" type="pres">
      <dgm:prSet presAssocID="{88154A61-B9E3-4E56-9EEE-5D1011ECCD52}" presName="circ2Tx" presStyleLbl="revTx" presStyleIdx="0" presStyleCnt="0">
        <dgm:presLayoutVars>
          <dgm:chMax val="0"/>
          <dgm:chPref val="0"/>
          <dgm:bulletEnabled val="1"/>
        </dgm:presLayoutVars>
      </dgm:prSet>
      <dgm:spPr/>
      <dgm:t>
        <a:bodyPr/>
        <a:lstStyle/>
        <a:p>
          <a:endParaRPr lang="en-US"/>
        </a:p>
      </dgm:t>
    </dgm:pt>
    <dgm:pt modelId="{03F083FC-F052-45A1-85EA-727C37CBE3FE}" type="pres">
      <dgm:prSet presAssocID="{8F126705-1EB1-413F-9BE2-A2AB5C5393AE}" presName="circ3" presStyleLbl="vennNode1" presStyleIdx="2" presStyleCnt="4"/>
      <dgm:spPr/>
      <dgm:t>
        <a:bodyPr/>
        <a:lstStyle/>
        <a:p>
          <a:endParaRPr lang="en-US"/>
        </a:p>
      </dgm:t>
    </dgm:pt>
    <dgm:pt modelId="{76788F0C-1937-4583-9102-83BC627D4A28}" type="pres">
      <dgm:prSet presAssocID="{8F126705-1EB1-413F-9BE2-A2AB5C5393AE}" presName="circ3Tx" presStyleLbl="revTx" presStyleIdx="0" presStyleCnt="0">
        <dgm:presLayoutVars>
          <dgm:chMax val="0"/>
          <dgm:chPref val="0"/>
          <dgm:bulletEnabled val="1"/>
        </dgm:presLayoutVars>
      </dgm:prSet>
      <dgm:spPr/>
      <dgm:t>
        <a:bodyPr/>
        <a:lstStyle/>
        <a:p>
          <a:endParaRPr lang="en-US"/>
        </a:p>
      </dgm:t>
    </dgm:pt>
    <dgm:pt modelId="{14BAAF29-B528-43D9-889A-68B9BCCF5AB7}" type="pres">
      <dgm:prSet presAssocID="{664F4A9A-41F0-4950-A90A-4E6C735D2F73}" presName="circ4" presStyleLbl="vennNode1" presStyleIdx="3" presStyleCnt="4"/>
      <dgm:spPr/>
      <dgm:t>
        <a:bodyPr/>
        <a:lstStyle/>
        <a:p>
          <a:endParaRPr lang="en-US"/>
        </a:p>
      </dgm:t>
    </dgm:pt>
    <dgm:pt modelId="{8D8D6070-DF00-4BDE-837A-9B5739AC3B4E}" type="pres">
      <dgm:prSet presAssocID="{664F4A9A-41F0-4950-A90A-4E6C735D2F73}" presName="circ4Tx" presStyleLbl="revTx" presStyleIdx="0" presStyleCnt="0">
        <dgm:presLayoutVars>
          <dgm:chMax val="0"/>
          <dgm:chPref val="0"/>
          <dgm:bulletEnabled val="1"/>
        </dgm:presLayoutVars>
      </dgm:prSet>
      <dgm:spPr/>
      <dgm:t>
        <a:bodyPr/>
        <a:lstStyle/>
        <a:p>
          <a:endParaRPr lang="en-US"/>
        </a:p>
      </dgm:t>
    </dgm:pt>
  </dgm:ptLst>
  <dgm:cxnLst>
    <dgm:cxn modelId="{F849F87D-71E4-49E6-A902-56168486FB7B}" type="presOf" srcId="{8F126705-1EB1-413F-9BE2-A2AB5C5393AE}" destId="{76788F0C-1937-4583-9102-83BC627D4A28}" srcOrd="1" destOrd="0" presId="urn:microsoft.com/office/officeart/2005/8/layout/venn1"/>
    <dgm:cxn modelId="{2389488C-3917-413C-9C01-42F80EFBFED2}" type="presOf" srcId="{664F4A9A-41F0-4950-A90A-4E6C735D2F73}" destId="{14BAAF29-B528-43D9-889A-68B9BCCF5AB7}" srcOrd="0" destOrd="0" presId="urn:microsoft.com/office/officeart/2005/8/layout/venn1"/>
    <dgm:cxn modelId="{AB4A00B1-C2C7-4CE6-9DE9-F78BD695A573}" srcId="{9A85FAD2-1109-4721-B71F-DFB5B50C7196}" destId="{88154A61-B9E3-4E56-9EEE-5D1011ECCD52}" srcOrd="1" destOrd="0" parTransId="{47884D41-1077-48BA-92A4-64E1966DC50E}" sibTransId="{D30381EA-EF49-4667-A194-C0A5A63043E2}"/>
    <dgm:cxn modelId="{1BC33B4F-D7A9-4CD5-8804-17F7E5987196}" type="presOf" srcId="{9A85FAD2-1109-4721-B71F-DFB5B50C7196}" destId="{92731329-881F-452A-9088-D79CFC9E4863}" srcOrd="0" destOrd="0" presId="urn:microsoft.com/office/officeart/2005/8/layout/venn1"/>
    <dgm:cxn modelId="{9CC96A95-7D71-4EC3-A8C7-7FB05A831862}" type="presOf" srcId="{664F4A9A-41F0-4950-A90A-4E6C735D2F73}" destId="{8D8D6070-DF00-4BDE-837A-9B5739AC3B4E}" srcOrd="1" destOrd="0" presId="urn:microsoft.com/office/officeart/2005/8/layout/venn1"/>
    <dgm:cxn modelId="{DC4F8352-5F8C-4ADB-9FB9-C85CC410BA27}" type="presOf" srcId="{2C22CA31-ADAD-46E8-8780-5C28EA662A61}" destId="{B20E3025-FBED-4E7A-97AB-8F52C6DCD117}" srcOrd="0" destOrd="0" presId="urn:microsoft.com/office/officeart/2005/8/layout/venn1"/>
    <dgm:cxn modelId="{47AD0351-9BAC-458B-B6B8-09AE29DB8ECC}" type="presOf" srcId="{88154A61-B9E3-4E56-9EEE-5D1011ECCD52}" destId="{5CA08F37-E3CF-4B8A-9F36-0402611FD899}" srcOrd="0" destOrd="0" presId="urn:microsoft.com/office/officeart/2005/8/layout/venn1"/>
    <dgm:cxn modelId="{D6D84142-0CAA-48C4-96C9-EC13DFF75A16}" type="presOf" srcId="{8F126705-1EB1-413F-9BE2-A2AB5C5393AE}" destId="{03F083FC-F052-45A1-85EA-727C37CBE3FE}" srcOrd="0" destOrd="0" presId="urn:microsoft.com/office/officeart/2005/8/layout/venn1"/>
    <dgm:cxn modelId="{CB40E085-01B8-4A6F-8700-51419422D7EF}" srcId="{9A85FAD2-1109-4721-B71F-DFB5B50C7196}" destId="{2C22CA31-ADAD-46E8-8780-5C28EA662A61}" srcOrd="0" destOrd="0" parTransId="{84B2EB5E-5748-4839-B50D-58387670CC2F}" sibTransId="{CF83C438-C9D7-4306-B165-3BC83E4EB822}"/>
    <dgm:cxn modelId="{AD42CDBF-B950-497D-B652-1846DC55AE8C}" type="presOf" srcId="{88154A61-B9E3-4E56-9EEE-5D1011ECCD52}" destId="{126CB40A-594B-4121-9B31-F66CAED972C2}" srcOrd="1" destOrd="0" presId="urn:microsoft.com/office/officeart/2005/8/layout/venn1"/>
    <dgm:cxn modelId="{41D0DE2A-D322-4F2E-8F18-3384B50C5435}" type="presOf" srcId="{2C22CA31-ADAD-46E8-8780-5C28EA662A61}" destId="{F909E4F2-4AC8-4142-BEE3-0FCC4679F0AD}" srcOrd="1" destOrd="0" presId="urn:microsoft.com/office/officeart/2005/8/layout/venn1"/>
    <dgm:cxn modelId="{DC07D8E1-72AD-4B4A-87B2-F165C8D201AC}" srcId="{9A85FAD2-1109-4721-B71F-DFB5B50C7196}" destId="{664F4A9A-41F0-4950-A90A-4E6C735D2F73}" srcOrd="3" destOrd="0" parTransId="{68E30E82-5202-4915-87E8-4D39E74860D2}" sibTransId="{9E834FDB-D59A-47D9-BBBA-2BAE56E05C01}"/>
    <dgm:cxn modelId="{37C14FA8-B744-4DA8-9CB7-75A9D14FE069}" srcId="{9A85FAD2-1109-4721-B71F-DFB5B50C7196}" destId="{8F126705-1EB1-413F-9BE2-A2AB5C5393AE}" srcOrd="2" destOrd="0" parTransId="{AAB615AA-52F0-45E9-83A2-F121B00F1339}" sibTransId="{F60428B9-B3C0-4B15-B532-7539ED912E45}"/>
    <dgm:cxn modelId="{1CBB8260-9910-45E3-BFBB-29A6DBD9E705}" type="presParOf" srcId="{92731329-881F-452A-9088-D79CFC9E4863}" destId="{B20E3025-FBED-4E7A-97AB-8F52C6DCD117}" srcOrd="0" destOrd="0" presId="urn:microsoft.com/office/officeart/2005/8/layout/venn1"/>
    <dgm:cxn modelId="{32442545-31AC-4FAA-A2DC-A5312A1FF502}" type="presParOf" srcId="{92731329-881F-452A-9088-D79CFC9E4863}" destId="{F909E4F2-4AC8-4142-BEE3-0FCC4679F0AD}" srcOrd="1" destOrd="0" presId="urn:microsoft.com/office/officeart/2005/8/layout/venn1"/>
    <dgm:cxn modelId="{B44E9177-AD26-44C0-838C-164EAF0583D2}" type="presParOf" srcId="{92731329-881F-452A-9088-D79CFC9E4863}" destId="{5CA08F37-E3CF-4B8A-9F36-0402611FD899}" srcOrd="2" destOrd="0" presId="urn:microsoft.com/office/officeart/2005/8/layout/venn1"/>
    <dgm:cxn modelId="{3513C4FA-E5E1-4766-BED2-8683FFA55430}" type="presParOf" srcId="{92731329-881F-452A-9088-D79CFC9E4863}" destId="{126CB40A-594B-4121-9B31-F66CAED972C2}" srcOrd="3" destOrd="0" presId="urn:microsoft.com/office/officeart/2005/8/layout/venn1"/>
    <dgm:cxn modelId="{9EECFA3B-1751-40F9-B958-D8354DBE3FD5}" type="presParOf" srcId="{92731329-881F-452A-9088-D79CFC9E4863}" destId="{03F083FC-F052-45A1-85EA-727C37CBE3FE}" srcOrd="4" destOrd="0" presId="urn:microsoft.com/office/officeart/2005/8/layout/venn1"/>
    <dgm:cxn modelId="{AB47317E-D0B5-47C1-8120-20841076C90A}" type="presParOf" srcId="{92731329-881F-452A-9088-D79CFC9E4863}" destId="{76788F0C-1937-4583-9102-83BC627D4A28}" srcOrd="5" destOrd="0" presId="urn:microsoft.com/office/officeart/2005/8/layout/venn1"/>
    <dgm:cxn modelId="{784457BB-A93F-450C-AD4B-48BA199C0532}" type="presParOf" srcId="{92731329-881F-452A-9088-D79CFC9E4863}" destId="{14BAAF29-B528-43D9-889A-68B9BCCF5AB7}" srcOrd="6" destOrd="0" presId="urn:microsoft.com/office/officeart/2005/8/layout/venn1"/>
    <dgm:cxn modelId="{AEE781EF-50B9-4C96-A81C-8413C2D65DA6}" type="presParOf" srcId="{92731329-881F-452A-9088-D79CFC9E4863}" destId="{8D8D6070-DF00-4BDE-837A-9B5739AC3B4E}" srcOrd="7" destOrd="0" presId="urn:microsoft.com/office/officeart/2005/8/layout/ven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85FAD2-1109-4721-B71F-DFB5B50C7196}" type="doc">
      <dgm:prSet loTypeId="urn:microsoft.com/office/officeart/2005/8/layout/venn1" loCatId="relationship" qsTypeId="urn:microsoft.com/office/officeart/2005/8/quickstyle/simple1" qsCatId="simple" csTypeId="urn:microsoft.com/office/officeart/2005/8/colors/accent1_2" csCatId="accent1" phldr="1"/>
      <dgm:spPr/>
    </dgm:pt>
    <dgm:pt modelId="{2C22CA31-ADAD-46E8-8780-5C28EA662A61}">
      <dgm:prSet phldrT="[Text]" custT="1"/>
      <dgm:spPr>
        <a:solidFill>
          <a:srgbClr val="002060">
            <a:alpha val="49804"/>
          </a:srgbClr>
        </a:solidFill>
      </dgm:spPr>
      <dgm:t>
        <a:bodyPr/>
        <a:lstStyle/>
        <a:p>
          <a:pPr algn="ctr"/>
          <a:r>
            <a:rPr lang="en-US" sz="2800" b="1" err="1">
              <a:solidFill>
                <a:schemeClr val="bg1"/>
              </a:solidFill>
            </a:rPr>
            <a:t>Đau</a:t>
          </a:r>
          <a:endParaRPr lang="en-US" sz="2800" b="1">
            <a:solidFill>
              <a:schemeClr val="bg1"/>
            </a:solidFill>
          </a:endParaRPr>
        </a:p>
      </dgm:t>
    </dgm:pt>
    <dgm:pt modelId="{84B2EB5E-5748-4839-B50D-58387670CC2F}" type="parTrans" cxnId="{CB40E085-01B8-4A6F-8700-51419422D7EF}">
      <dgm:prSet/>
      <dgm:spPr/>
      <dgm:t>
        <a:bodyPr/>
        <a:lstStyle/>
        <a:p>
          <a:endParaRPr lang="en-US" sz="2800" b="1">
            <a:solidFill>
              <a:schemeClr val="bg1"/>
            </a:solidFill>
          </a:endParaRPr>
        </a:p>
      </dgm:t>
    </dgm:pt>
    <dgm:pt modelId="{CF83C438-C9D7-4306-B165-3BC83E4EB822}" type="sibTrans" cxnId="{CB40E085-01B8-4A6F-8700-51419422D7EF}">
      <dgm:prSet/>
      <dgm:spPr/>
      <dgm:t>
        <a:bodyPr/>
        <a:lstStyle/>
        <a:p>
          <a:endParaRPr lang="en-US" sz="2800" b="1">
            <a:solidFill>
              <a:schemeClr val="bg1"/>
            </a:solidFill>
          </a:endParaRPr>
        </a:p>
      </dgm:t>
    </dgm:pt>
    <dgm:pt modelId="{88154A61-B9E3-4E56-9EEE-5D1011ECCD52}">
      <dgm:prSet phldrT="[Text]" custT="1"/>
      <dgm:spPr>
        <a:solidFill>
          <a:srgbClr val="FF0000">
            <a:alpha val="50000"/>
          </a:srgbClr>
        </a:solidFill>
      </dgm:spPr>
      <dgm:t>
        <a:bodyPr/>
        <a:lstStyle/>
        <a:p>
          <a:pPr algn="ctr"/>
          <a:r>
            <a:rPr lang="en-US" sz="2800" b="1">
              <a:solidFill>
                <a:schemeClr val="bg1"/>
              </a:solidFill>
            </a:rPr>
            <a:t>AUB</a:t>
          </a:r>
        </a:p>
      </dgm:t>
    </dgm:pt>
    <dgm:pt modelId="{47884D41-1077-48BA-92A4-64E1966DC50E}" type="parTrans" cxnId="{AB4A00B1-C2C7-4CE6-9DE9-F78BD695A573}">
      <dgm:prSet/>
      <dgm:spPr/>
      <dgm:t>
        <a:bodyPr/>
        <a:lstStyle/>
        <a:p>
          <a:endParaRPr lang="en-US" sz="2800" b="1">
            <a:solidFill>
              <a:schemeClr val="bg1"/>
            </a:solidFill>
          </a:endParaRPr>
        </a:p>
      </dgm:t>
    </dgm:pt>
    <dgm:pt modelId="{D30381EA-EF49-4667-A194-C0A5A63043E2}" type="sibTrans" cxnId="{AB4A00B1-C2C7-4CE6-9DE9-F78BD695A573}">
      <dgm:prSet/>
      <dgm:spPr/>
      <dgm:t>
        <a:bodyPr/>
        <a:lstStyle/>
        <a:p>
          <a:endParaRPr lang="en-US" sz="2800" b="1">
            <a:solidFill>
              <a:schemeClr val="bg1"/>
            </a:solidFill>
          </a:endParaRPr>
        </a:p>
      </dgm:t>
    </dgm:pt>
    <dgm:pt modelId="{8F126705-1EB1-413F-9BE2-A2AB5C5393AE}">
      <dgm:prSet phldrT="[Text]" custT="1"/>
      <dgm:spPr>
        <a:solidFill>
          <a:schemeClr val="accent6">
            <a:lumMod val="50000"/>
            <a:alpha val="50000"/>
          </a:schemeClr>
        </a:solidFill>
      </dgm:spPr>
      <dgm:t>
        <a:bodyPr/>
        <a:lstStyle/>
        <a:p>
          <a:pPr algn="ctr"/>
          <a:r>
            <a:rPr lang="en-US" sz="2800" b="1">
              <a:solidFill>
                <a:schemeClr val="bg1"/>
              </a:solidFill>
            </a:rPr>
            <a:t>HM</a:t>
          </a:r>
        </a:p>
      </dgm:t>
    </dgm:pt>
    <dgm:pt modelId="{AAB615AA-52F0-45E9-83A2-F121B00F1339}" type="parTrans" cxnId="{37C14FA8-B744-4DA8-9CB7-75A9D14FE069}">
      <dgm:prSet/>
      <dgm:spPr/>
      <dgm:t>
        <a:bodyPr/>
        <a:lstStyle/>
        <a:p>
          <a:endParaRPr lang="en-US" sz="2800" b="1">
            <a:solidFill>
              <a:schemeClr val="bg1"/>
            </a:solidFill>
          </a:endParaRPr>
        </a:p>
      </dgm:t>
    </dgm:pt>
    <dgm:pt modelId="{F60428B9-B3C0-4B15-B532-7539ED912E45}" type="sibTrans" cxnId="{37C14FA8-B744-4DA8-9CB7-75A9D14FE069}">
      <dgm:prSet/>
      <dgm:spPr/>
      <dgm:t>
        <a:bodyPr/>
        <a:lstStyle/>
        <a:p>
          <a:endParaRPr lang="en-US" sz="2800" b="1">
            <a:solidFill>
              <a:schemeClr val="bg1"/>
            </a:solidFill>
          </a:endParaRPr>
        </a:p>
      </dgm:t>
    </dgm:pt>
    <dgm:pt modelId="{92731329-881F-452A-9088-D79CFC9E4863}" type="pres">
      <dgm:prSet presAssocID="{9A85FAD2-1109-4721-B71F-DFB5B50C7196}" presName="compositeShape" presStyleCnt="0">
        <dgm:presLayoutVars>
          <dgm:chMax val="7"/>
          <dgm:dir/>
          <dgm:resizeHandles val="exact"/>
        </dgm:presLayoutVars>
      </dgm:prSet>
      <dgm:spPr/>
    </dgm:pt>
    <dgm:pt modelId="{B20E3025-FBED-4E7A-97AB-8F52C6DCD117}" type="pres">
      <dgm:prSet presAssocID="{2C22CA31-ADAD-46E8-8780-5C28EA662A61}" presName="circ1" presStyleLbl="vennNode1" presStyleIdx="0" presStyleCnt="3"/>
      <dgm:spPr/>
      <dgm:t>
        <a:bodyPr/>
        <a:lstStyle/>
        <a:p>
          <a:endParaRPr lang="en-US"/>
        </a:p>
      </dgm:t>
    </dgm:pt>
    <dgm:pt modelId="{F909E4F2-4AC8-4142-BEE3-0FCC4679F0AD}" type="pres">
      <dgm:prSet presAssocID="{2C22CA31-ADAD-46E8-8780-5C28EA662A61}" presName="circ1Tx" presStyleLbl="revTx" presStyleIdx="0" presStyleCnt="0">
        <dgm:presLayoutVars>
          <dgm:chMax val="0"/>
          <dgm:chPref val="0"/>
          <dgm:bulletEnabled val="1"/>
        </dgm:presLayoutVars>
      </dgm:prSet>
      <dgm:spPr/>
      <dgm:t>
        <a:bodyPr/>
        <a:lstStyle/>
        <a:p>
          <a:endParaRPr lang="en-US"/>
        </a:p>
      </dgm:t>
    </dgm:pt>
    <dgm:pt modelId="{5CA08F37-E3CF-4B8A-9F36-0402611FD899}" type="pres">
      <dgm:prSet presAssocID="{88154A61-B9E3-4E56-9EEE-5D1011ECCD52}" presName="circ2" presStyleLbl="vennNode1" presStyleIdx="1" presStyleCnt="3"/>
      <dgm:spPr/>
      <dgm:t>
        <a:bodyPr/>
        <a:lstStyle/>
        <a:p>
          <a:endParaRPr lang="en-US"/>
        </a:p>
      </dgm:t>
    </dgm:pt>
    <dgm:pt modelId="{126CB40A-594B-4121-9B31-F66CAED972C2}" type="pres">
      <dgm:prSet presAssocID="{88154A61-B9E3-4E56-9EEE-5D1011ECCD52}" presName="circ2Tx" presStyleLbl="revTx" presStyleIdx="0" presStyleCnt="0">
        <dgm:presLayoutVars>
          <dgm:chMax val="0"/>
          <dgm:chPref val="0"/>
          <dgm:bulletEnabled val="1"/>
        </dgm:presLayoutVars>
      </dgm:prSet>
      <dgm:spPr/>
      <dgm:t>
        <a:bodyPr/>
        <a:lstStyle/>
        <a:p>
          <a:endParaRPr lang="en-US"/>
        </a:p>
      </dgm:t>
    </dgm:pt>
    <dgm:pt modelId="{03F083FC-F052-45A1-85EA-727C37CBE3FE}" type="pres">
      <dgm:prSet presAssocID="{8F126705-1EB1-413F-9BE2-A2AB5C5393AE}" presName="circ3" presStyleLbl="vennNode1" presStyleIdx="2" presStyleCnt="3"/>
      <dgm:spPr/>
      <dgm:t>
        <a:bodyPr/>
        <a:lstStyle/>
        <a:p>
          <a:endParaRPr lang="en-US"/>
        </a:p>
      </dgm:t>
    </dgm:pt>
    <dgm:pt modelId="{76788F0C-1937-4583-9102-83BC627D4A28}" type="pres">
      <dgm:prSet presAssocID="{8F126705-1EB1-413F-9BE2-A2AB5C5393AE}" presName="circ3Tx" presStyleLbl="revTx" presStyleIdx="0" presStyleCnt="0">
        <dgm:presLayoutVars>
          <dgm:chMax val="0"/>
          <dgm:chPref val="0"/>
          <dgm:bulletEnabled val="1"/>
        </dgm:presLayoutVars>
      </dgm:prSet>
      <dgm:spPr/>
      <dgm:t>
        <a:bodyPr/>
        <a:lstStyle/>
        <a:p>
          <a:endParaRPr lang="en-US"/>
        </a:p>
      </dgm:t>
    </dgm:pt>
  </dgm:ptLst>
  <dgm:cxnLst>
    <dgm:cxn modelId="{3C9B192D-A1A9-4E31-A5E7-B90FA98D86B2}" type="presOf" srcId="{2C22CA31-ADAD-46E8-8780-5C28EA662A61}" destId="{F909E4F2-4AC8-4142-BEE3-0FCC4679F0AD}" srcOrd="1" destOrd="0" presId="urn:microsoft.com/office/officeart/2005/8/layout/venn1"/>
    <dgm:cxn modelId="{AB4A00B1-C2C7-4CE6-9DE9-F78BD695A573}" srcId="{9A85FAD2-1109-4721-B71F-DFB5B50C7196}" destId="{88154A61-B9E3-4E56-9EEE-5D1011ECCD52}" srcOrd="1" destOrd="0" parTransId="{47884D41-1077-48BA-92A4-64E1966DC50E}" sibTransId="{D30381EA-EF49-4667-A194-C0A5A63043E2}"/>
    <dgm:cxn modelId="{A8B0E06D-5618-477D-859A-9D10BBCF74D0}" type="presOf" srcId="{8F126705-1EB1-413F-9BE2-A2AB5C5393AE}" destId="{03F083FC-F052-45A1-85EA-727C37CBE3FE}" srcOrd="0" destOrd="0" presId="urn:microsoft.com/office/officeart/2005/8/layout/venn1"/>
    <dgm:cxn modelId="{3D7C31C0-89CC-4CF9-B0CE-FF71EC7F2E40}" type="presOf" srcId="{2C22CA31-ADAD-46E8-8780-5C28EA662A61}" destId="{B20E3025-FBED-4E7A-97AB-8F52C6DCD117}" srcOrd="0" destOrd="0" presId="urn:microsoft.com/office/officeart/2005/8/layout/venn1"/>
    <dgm:cxn modelId="{87986FEE-6B0D-44F1-9D2B-89E7668E54A2}" type="presOf" srcId="{8F126705-1EB1-413F-9BE2-A2AB5C5393AE}" destId="{76788F0C-1937-4583-9102-83BC627D4A28}" srcOrd="1" destOrd="0" presId="urn:microsoft.com/office/officeart/2005/8/layout/venn1"/>
    <dgm:cxn modelId="{32A1126F-518B-4630-943F-C3C0A7DA7C8B}" type="presOf" srcId="{88154A61-B9E3-4E56-9EEE-5D1011ECCD52}" destId="{5CA08F37-E3CF-4B8A-9F36-0402611FD899}" srcOrd="0" destOrd="0" presId="urn:microsoft.com/office/officeart/2005/8/layout/venn1"/>
    <dgm:cxn modelId="{8CBE2824-EF7D-43A7-93E4-08C90AB28131}" type="presOf" srcId="{9A85FAD2-1109-4721-B71F-DFB5B50C7196}" destId="{92731329-881F-452A-9088-D79CFC9E4863}" srcOrd="0" destOrd="0" presId="urn:microsoft.com/office/officeart/2005/8/layout/venn1"/>
    <dgm:cxn modelId="{CB40E085-01B8-4A6F-8700-51419422D7EF}" srcId="{9A85FAD2-1109-4721-B71F-DFB5B50C7196}" destId="{2C22CA31-ADAD-46E8-8780-5C28EA662A61}" srcOrd="0" destOrd="0" parTransId="{84B2EB5E-5748-4839-B50D-58387670CC2F}" sibTransId="{CF83C438-C9D7-4306-B165-3BC83E4EB822}"/>
    <dgm:cxn modelId="{35FDBD2D-B7B9-4016-9A19-FE503DC06742}" type="presOf" srcId="{88154A61-B9E3-4E56-9EEE-5D1011ECCD52}" destId="{126CB40A-594B-4121-9B31-F66CAED972C2}" srcOrd="1" destOrd="0" presId="urn:microsoft.com/office/officeart/2005/8/layout/venn1"/>
    <dgm:cxn modelId="{37C14FA8-B744-4DA8-9CB7-75A9D14FE069}" srcId="{9A85FAD2-1109-4721-B71F-DFB5B50C7196}" destId="{8F126705-1EB1-413F-9BE2-A2AB5C5393AE}" srcOrd="2" destOrd="0" parTransId="{AAB615AA-52F0-45E9-83A2-F121B00F1339}" sibTransId="{F60428B9-B3C0-4B15-B532-7539ED912E45}"/>
    <dgm:cxn modelId="{3CA65157-7F2D-4A52-9939-DDD056D01EB6}" type="presParOf" srcId="{92731329-881F-452A-9088-D79CFC9E4863}" destId="{B20E3025-FBED-4E7A-97AB-8F52C6DCD117}" srcOrd="0" destOrd="0" presId="urn:microsoft.com/office/officeart/2005/8/layout/venn1"/>
    <dgm:cxn modelId="{185722DB-3B4D-4F82-AB9A-16B41560F5B6}" type="presParOf" srcId="{92731329-881F-452A-9088-D79CFC9E4863}" destId="{F909E4F2-4AC8-4142-BEE3-0FCC4679F0AD}" srcOrd="1" destOrd="0" presId="urn:microsoft.com/office/officeart/2005/8/layout/venn1"/>
    <dgm:cxn modelId="{6AB8233A-7490-4541-AD0A-66FF58CFF049}" type="presParOf" srcId="{92731329-881F-452A-9088-D79CFC9E4863}" destId="{5CA08F37-E3CF-4B8A-9F36-0402611FD899}" srcOrd="2" destOrd="0" presId="urn:microsoft.com/office/officeart/2005/8/layout/venn1"/>
    <dgm:cxn modelId="{84A80446-5641-4E56-84C2-54462A40D175}" type="presParOf" srcId="{92731329-881F-452A-9088-D79CFC9E4863}" destId="{126CB40A-594B-4121-9B31-F66CAED972C2}" srcOrd="3" destOrd="0" presId="urn:microsoft.com/office/officeart/2005/8/layout/venn1"/>
    <dgm:cxn modelId="{7F306903-10FA-4E47-84B7-48F54D8E7099}" type="presParOf" srcId="{92731329-881F-452A-9088-D79CFC9E4863}" destId="{03F083FC-F052-45A1-85EA-727C37CBE3FE}" srcOrd="4" destOrd="0" presId="urn:microsoft.com/office/officeart/2005/8/layout/venn1"/>
    <dgm:cxn modelId="{EA2380A4-E34C-44A6-A666-DF840B34705A}" type="presParOf" srcId="{92731329-881F-452A-9088-D79CFC9E4863}" destId="{76788F0C-1937-4583-9102-83BC627D4A28}" srcOrd="5"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85FAD2-1109-4721-B71F-DFB5B50C7196}" type="doc">
      <dgm:prSet loTypeId="urn:microsoft.com/office/officeart/2005/8/layout/venn1" loCatId="relationship" qsTypeId="urn:microsoft.com/office/officeart/2005/8/quickstyle/simple1" qsCatId="simple" csTypeId="urn:microsoft.com/office/officeart/2005/8/colors/accent1_2" csCatId="accent1" phldr="1"/>
      <dgm:spPr/>
    </dgm:pt>
    <dgm:pt modelId="{2C22CA31-ADAD-46E8-8780-5C28EA662A61}">
      <dgm:prSet phldrT="[Text]" custT="1"/>
      <dgm:spPr>
        <a:solidFill>
          <a:srgbClr val="002060">
            <a:alpha val="50196"/>
          </a:srgbClr>
        </a:solidFill>
      </dgm:spPr>
      <dgm:t>
        <a:bodyPr/>
        <a:lstStyle/>
        <a:p>
          <a:pPr algn="ctr"/>
          <a:r>
            <a:rPr lang="en-US" sz="1600" err="1">
              <a:solidFill>
                <a:schemeClr val="bg1"/>
              </a:solidFill>
            </a:rPr>
            <a:t>Đau</a:t>
          </a:r>
          <a:endParaRPr lang="en-US" sz="1600">
            <a:solidFill>
              <a:schemeClr val="bg1"/>
            </a:solidFill>
          </a:endParaRPr>
        </a:p>
      </dgm:t>
    </dgm:pt>
    <dgm:pt modelId="{84B2EB5E-5748-4839-B50D-58387670CC2F}" type="parTrans" cxnId="{CB40E085-01B8-4A6F-8700-51419422D7EF}">
      <dgm:prSet/>
      <dgm:spPr/>
      <dgm:t>
        <a:bodyPr/>
        <a:lstStyle/>
        <a:p>
          <a:endParaRPr lang="en-US" sz="1600">
            <a:solidFill>
              <a:schemeClr val="bg1"/>
            </a:solidFill>
          </a:endParaRPr>
        </a:p>
      </dgm:t>
    </dgm:pt>
    <dgm:pt modelId="{CF83C438-C9D7-4306-B165-3BC83E4EB822}" type="sibTrans" cxnId="{CB40E085-01B8-4A6F-8700-51419422D7EF}">
      <dgm:prSet/>
      <dgm:spPr/>
      <dgm:t>
        <a:bodyPr/>
        <a:lstStyle/>
        <a:p>
          <a:endParaRPr lang="en-US" sz="1600">
            <a:solidFill>
              <a:schemeClr val="bg1"/>
            </a:solidFill>
          </a:endParaRPr>
        </a:p>
      </dgm:t>
    </dgm:pt>
    <dgm:pt modelId="{88154A61-B9E3-4E56-9EEE-5D1011ECCD52}">
      <dgm:prSet phldrT="[Text]" custT="1"/>
      <dgm:spPr>
        <a:solidFill>
          <a:schemeClr val="accent6">
            <a:lumMod val="50000"/>
            <a:alpha val="49804"/>
          </a:schemeClr>
        </a:solidFill>
      </dgm:spPr>
      <dgm:t>
        <a:bodyPr/>
        <a:lstStyle/>
        <a:p>
          <a:pPr algn="ctr"/>
          <a:r>
            <a:rPr lang="en-US" sz="1000">
              <a:solidFill>
                <a:schemeClr val="bg1"/>
              </a:solidFill>
            </a:rPr>
            <a:t>HM</a:t>
          </a:r>
        </a:p>
      </dgm:t>
    </dgm:pt>
    <dgm:pt modelId="{47884D41-1077-48BA-92A4-64E1966DC50E}" type="parTrans" cxnId="{AB4A00B1-C2C7-4CE6-9DE9-F78BD695A573}">
      <dgm:prSet/>
      <dgm:spPr/>
      <dgm:t>
        <a:bodyPr/>
        <a:lstStyle/>
        <a:p>
          <a:endParaRPr lang="en-US" sz="1600">
            <a:solidFill>
              <a:schemeClr val="bg1"/>
            </a:solidFill>
          </a:endParaRPr>
        </a:p>
      </dgm:t>
    </dgm:pt>
    <dgm:pt modelId="{D30381EA-EF49-4667-A194-C0A5A63043E2}" type="sibTrans" cxnId="{AB4A00B1-C2C7-4CE6-9DE9-F78BD695A573}">
      <dgm:prSet/>
      <dgm:spPr/>
      <dgm:t>
        <a:bodyPr/>
        <a:lstStyle/>
        <a:p>
          <a:endParaRPr lang="en-US" sz="1600">
            <a:solidFill>
              <a:schemeClr val="bg1"/>
            </a:solidFill>
          </a:endParaRPr>
        </a:p>
      </dgm:t>
    </dgm:pt>
    <dgm:pt modelId="{8F126705-1EB1-413F-9BE2-A2AB5C5393AE}">
      <dgm:prSet phldrT="[Text]" custT="1"/>
      <dgm:spPr>
        <a:solidFill>
          <a:srgbClr val="FF0000">
            <a:alpha val="50196"/>
          </a:srgbClr>
        </a:solidFill>
      </dgm:spPr>
      <dgm:t>
        <a:bodyPr/>
        <a:lstStyle/>
        <a:p>
          <a:pPr algn="ctr"/>
          <a:r>
            <a:rPr lang="en-US" sz="1000">
              <a:solidFill>
                <a:schemeClr val="bg1"/>
              </a:solidFill>
            </a:rPr>
            <a:t>AUB</a:t>
          </a:r>
        </a:p>
      </dgm:t>
    </dgm:pt>
    <dgm:pt modelId="{AAB615AA-52F0-45E9-83A2-F121B00F1339}" type="parTrans" cxnId="{37C14FA8-B744-4DA8-9CB7-75A9D14FE069}">
      <dgm:prSet/>
      <dgm:spPr/>
      <dgm:t>
        <a:bodyPr/>
        <a:lstStyle/>
        <a:p>
          <a:endParaRPr lang="en-US" sz="1600">
            <a:solidFill>
              <a:schemeClr val="bg1"/>
            </a:solidFill>
          </a:endParaRPr>
        </a:p>
      </dgm:t>
    </dgm:pt>
    <dgm:pt modelId="{F60428B9-B3C0-4B15-B532-7539ED912E45}" type="sibTrans" cxnId="{37C14FA8-B744-4DA8-9CB7-75A9D14FE069}">
      <dgm:prSet/>
      <dgm:spPr/>
      <dgm:t>
        <a:bodyPr/>
        <a:lstStyle/>
        <a:p>
          <a:endParaRPr lang="en-US" sz="1600">
            <a:solidFill>
              <a:schemeClr val="bg1"/>
            </a:solidFill>
          </a:endParaRPr>
        </a:p>
      </dgm:t>
    </dgm:pt>
    <dgm:pt modelId="{92731329-881F-452A-9088-D79CFC9E4863}" type="pres">
      <dgm:prSet presAssocID="{9A85FAD2-1109-4721-B71F-DFB5B50C7196}" presName="compositeShape" presStyleCnt="0">
        <dgm:presLayoutVars>
          <dgm:chMax val="7"/>
          <dgm:dir/>
          <dgm:resizeHandles val="exact"/>
        </dgm:presLayoutVars>
      </dgm:prSet>
      <dgm:spPr/>
    </dgm:pt>
    <dgm:pt modelId="{B20E3025-FBED-4E7A-97AB-8F52C6DCD117}" type="pres">
      <dgm:prSet presAssocID="{2C22CA31-ADAD-46E8-8780-5C28EA662A61}" presName="circ1" presStyleLbl="vennNode1" presStyleIdx="0" presStyleCnt="3" custScaleX="137733" custScaleY="137733" custLinFactNeighborX="22956" custLinFactNeighborY="-6330"/>
      <dgm:spPr/>
      <dgm:t>
        <a:bodyPr/>
        <a:lstStyle/>
        <a:p>
          <a:endParaRPr lang="en-US"/>
        </a:p>
      </dgm:t>
    </dgm:pt>
    <dgm:pt modelId="{F909E4F2-4AC8-4142-BEE3-0FCC4679F0AD}" type="pres">
      <dgm:prSet presAssocID="{2C22CA31-ADAD-46E8-8780-5C28EA662A61}" presName="circ1Tx" presStyleLbl="revTx" presStyleIdx="0" presStyleCnt="0">
        <dgm:presLayoutVars>
          <dgm:chMax val="0"/>
          <dgm:chPref val="0"/>
          <dgm:bulletEnabled val="1"/>
        </dgm:presLayoutVars>
      </dgm:prSet>
      <dgm:spPr/>
      <dgm:t>
        <a:bodyPr/>
        <a:lstStyle/>
        <a:p>
          <a:endParaRPr lang="en-US"/>
        </a:p>
      </dgm:t>
    </dgm:pt>
    <dgm:pt modelId="{5CA08F37-E3CF-4B8A-9F36-0402611FD899}" type="pres">
      <dgm:prSet presAssocID="{88154A61-B9E3-4E56-9EEE-5D1011ECCD52}" presName="circ2" presStyleLbl="vennNode1" presStyleIdx="1" presStyleCnt="3" custScaleX="34433" custScaleY="34433" custLinFactNeighborX="-53300" custLinFactNeighborY="314"/>
      <dgm:spPr/>
      <dgm:t>
        <a:bodyPr/>
        <a:lstStyle/>
        <a:p>
          <a:endParaRPr lang="en-US"/>
        </a:p>
      </dgm:t>
    </dgm:pt>
    <dgm:pt modelId="{126CB40A-594B-4121-9B31-F66CAED972C2}" type="pres">
      <dgm:prSet presAssocID="{88154A61-B9E3-4E56-9EEE-5D1011ECCD52}" presName="circ2Tx" presStyleLbl="revTx" presStyleIdx="0" presStyleCnt="0">
        <dgm:presLayoutVars>
          <dgm:chMax val="0"/>
          <dgm:chPref val="0"/>
          <dgm:bulletEnabled val="1"/>
        </dgm:presLayoutVars>
      </dgm:prSet>
      <dgm:spPr/>
      <dgm:t>
        <a:bodyPr/>
        <a:lstStyle/>
        <a:p>
          <a:endParaRPr lang="en-US"/>
        </a:p>
      </dgm:t>
    </dgm:pt>
    <dgm:pt modelId="{03F083FC-F052-45A1-85EA-727C37CBE3FE}" type="pres">
      <dgm:prSet presAssocID="{8F126705-1EB1-413F-9BE2-A2AB5C5393AE}" presName="circ3" presStyleLbl="vennNode1" presStyleIdx="2" presStyleCnt="3" custScaleX="34433" custScaleY="34433" custLinFactNeighborX="-4089" custLinFactNeighborY="-16903"/>
      <dgm:spPr/>
      <dgm:t>
        <a:bodyPr/>
        <a:lstStyle/>
        <a:p>
          <a:endParaRPr lang="en-US"/>
        </a:p>
      </dgm:t>
    </dgm:pt>
    <dgm:pt modelId="{76788F0C-1937-4583-9102-83BC627D4A28}" type="pres">
      <dgm:prSet presAssocID="{8F126705-1EB1-413F-9BE2-A2AB5C5393AE}" presName="circ3Tx" presStyleLbl="revTx" presStyleIdx="0" presStyleCnt="0">
        <dgm:presLayoutVars>
          <dgm:chMax val="0"/>
          <dgm:chPref val="0"/>
          <dgm:bulletEnabled val="1"/>
        </dgm:presLayoutVars>
      </dgm:prSet>
      <dgm:spPr/>
      <dgm:t>
        <a:bodyPr/>
        <a:lstStyle/>
        <a:p>
          <a:endParaRPr lang="en-US"/>
        </a:p>
      </dgm:t>
    </dgm:pt>
  </dgm:ptLst>
  <dgm:cxnLst>
    <dgm:cxn modelId="{F9AB3E6B-7C35-4792-BE40-9B007E0ECBFD}" type="presOf" srcId="{88154A61-B9E3-4E56-9EEE-5D1011ECCD52}" destId="{126CB40A-594B-4121-9B31-F66CAED972C2}" srcOrd="1" destOrd="0" presId="urn:microsoft.com/office/officeart/2005/8/layout/venn1"/>
    <dgm:cxn modelId="{AB4A00B1-C2C7-4CE6-9DE9-F78BD695A573}" srcId="{9A85FAD2-1109-4721-B71F-DFB5B50C7196}" destId="{88154A61-B9E3-4E56-9EEE-5D1011ECCD52}" srcOrd="1" destOrd="0" parTransId="{47884D41-1077-48BA-92A4-64E1966DC50E}" sibTransId="{D30381EA-EF49-4667-A194-C0A5A63043E2}"/>
    <dgm:cxn modelId="{9FB600FF-99D0-4009-B6B2-C57A87E6DEC6}" type="presOf" srcId="{8F126705-1EB1-413F-9BE2-A2AB5C5393AE}" destId="{03F083FC-F052-45A1-85EA-727C37CBE3FE}" srcOrd="0" destOrd="0" presId="urn:microsoft.com/office/officeart/2005/8/layout/venn1"/>
    <dgm:cxn modelId="{0E85E259-47D1-4272-8374-317EE3612B17}" type="presOf" srcId="{88154A61-B9E3-4E56-9EEE-5D1011ECCD52}" destId="{5CA08F37-E3CF-4B8A-9F36-0402611FD899}" srcOrd="0" destOrd="0" presId="urn:microsoft.com/office/officeart/2005/8/layout/venn1"/>
    <dgm:cxn modelId="{EB3404C5-369A-4329-9920-3CB4974C6031}" type="presOf" srcId="{9A85FAD2-1109-4721-B71F-DFB5B50C7196}" destId="{92731329-881F-452A-9088-D79CFC9E4863}" srcOrd="0" destOrd="0" presId="urn:microsoft.com/office/officeart/2005/8/layout/venn1"/>
    <dgm:cxn modelId="{293A0D65-FC1A-41C8-B1E8-AA41F42EEF6B}" type="presOf" srcId="{2C22CA31-ADAD-46E8-8780-5C28EA662A61}" destId="{B20E3025-FBED-4E7A-97AB-8F52C6DCD117}" srcOrd="0" destOrd="0" presId="urn:microsoft.com/office/officeart/2005/8/layout/venn1"/>
    <dgm:cxn modelId="{6DBC2456-60A9-4BCE-A0B8-EEBFE0F618EF}" type="presOf" srcId="{2C22CA31-ADAD-46E8-8780-5C28EA662A61}" destId="{F909E4F2-4AC8-4142-BEE3-0FCC4679F0AD}" srcOrd="1" destOrd="0" presId="urn:microsoft.com/office/officeart/2005/8/layout/venn1"/>
    <dgm:cxn modelId="{CB40E085-01B8-4A6F-8700-51419422D7EF}" srcId="{9A85FAD2-1109-4721-B71F-DFB5B50C7196}" destId="{2C22CA31-ADAD-46E8-8780-5C28EA662A61}" srcOrd="0" destOrd="0" parTransId="{84B2EB5E-5748-4839-B50D-58387670CC2F}" sibTransId="{CF83C438-C9D7-4306-B165-3BC83E4EB822}"/>
    <dgm:cxn modelId="{C6C53801-0BAC-40CB-90CC-75454C9B4BD4}" type="presOf" srcId="{8F126705-1EB1-413F-9BE2-A2AB5C5393AE}" destId="{76788F0C-1937-4583-9102-83BC627D4A28}" srcOrd="1" destOrd="0" presId="urn:microsoft.com/office/officeart/2005/8/layout/venn1"/>
    <dgm:cxn modelId="{37C14FA8-B744-4DA8-9CB7-75A9D14FE069}" srcId="{9A85FAD2-1109-4721-B71F-DFB5B50C7196}" destId="{8F126705-1EB1-413F-9BE2-A2AB5C5393AE}" srcOrd="2" destOrd="0" parTransId="{AAB615AA-52F0-45E9-83A2-F121B00F1339}" sibTransId="{F60428B9-B3C0-4B15-B532-7539ED912E45}"/>
    <dgm:cxn modelId="{389A0BC5-D519-419B-B470-98F77BCCA621}" type="presParOf" srcId="{92731329-881F-452A-9088-D79CFC9E4863}" destId="{B20E3025-FBED-4E7A-97AB-8F52C6DCD117}" srcOrd="0" destOrd="0" presId="urn:microsoft.com/office/officeart/2005/8/layout/venn1"/>
    <dgm:cxn modelId="{142AC208-F8E4-42B9-B546-75333B106CBA}" type="presParOf" srcId="{92731329-881F-452A-9088-D79CFC9E4863}" destId="{F909E4F2-4AC8-4142-BEE3-0FCC4679F0AD}" srcOrd="1" destOrd="0" presId="urn:microsoft.com/office/officeart/2005/8/layout/venn1"/>
    <dgm:cxn modelId="{662819E4-CAA6-4D28-8EEB-DC789E02C22B}" type="presParOf" srcId="{92731329-881F-452A-9088-D79CFC9E4863}" destId="{5CA08F37-E3CF-4B8A-9F36-0402611FD899}" srcOrd="2" destOrd="0" presId="urn:microsoft.com/office/officeart/2005/8/layout/venn1"/>
    <dgm:cxn modelId="{A775A473-A525-41AB-BF59-DD785FB78213}" type="presParOf" srcId="{92731329-881F-452A-9088-D79CFC9E4863}" destId="{126CB40A-594B-4121-9B31-F66CAED972C2}" srcOrd="3" destOrd="0" presId="urn:microsoft.com/office/officeart/2005/8/layout/venn1"/>
    <dgm:cxn modelId="{D6CA46FD-3AA7-42D4-ACB0-5F83C25CA76C}" type="presParOf" srcId="{92731329-881F-452A-9088-D79CFC9E4863}" destId="{03F083FC-F052-45A1-85EA-727C37CBE3FE}" srcOrd="4" destOrd="0" presId="urn:microsoft.com/office/officeart/2005/8/layout/venn1"/>
    <dgm:cxn modelId="{B9AA4DC3-9552-4B5B-9616-A0710E0CCD46}" type="presParOf" srcId="{92731329-881F-452A-9088-D79CFC9E4863}" destId="{76788F0C-1937-4583-9102-83BC627D4A28}" srcOrd="5" destOrd="0" presId="urn:microsoft.com/office/officeart/2005/8/layout/ven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85FAD2-1109-4721-B71F-DFB5B50C7196}" type="doc">
      <dgm:prSet loTypeId="urn:microsoft.com/office/officeart/2005/8/layout/venn1" loCatId="relationship" qsTypeId="urn:microsoft.com/office/officeart/2005/8/quickstyle/simple1" qsCatId="simple" csTypeId="urn:microsoft.com/office/officeart/2005/8/colors/accent1_2" csCatId="accent1" phldr="1"/>
      <dgm:spPr/>
    </dgm:pt>
    <dgm:pt modelId="{2C22CA31-ADAD-46E8-8780-5C28EA662A61}">
      <dgm:prSet phldrT="[Text]" custT="1"/>
      <dgm:spPr>
        <a:solidFill>
          <a:srgbClr val="002060">
            <a:alpha val="50196"/>
          </a:srgbClr>
        </a:solidFill>
      </dgm:spPr>
      <dgm:t>
        <a:bodyPr/>
        <a:lstStyle/>
        <a:p>
          <a:pPr algn="l"/>
          <a:r>
            <a:rPr lang="en-US" sz="1600">
              <a:solidFill>
                <a:schemeClr val="bg1"/>
              </a:solidFill>
            </a:rPr>
            <a:t>                    </a:t>
          </a:r>
          <a:r>
            <a:rPr lang="en-US" sz="1600" err="1">
              <a:solidFill>
                <a:schemeClr val="bg1"/>
              </a:solidFill>
            </a:rPr>
            <a:t>Đau</a:t>
          </a:r>
          <a:endParaRPr lang="en-US" sz="1600">
            <a:solidFill>
              <a:schemeClr val="bg1"/>
            </a:solidFill>
          </a:endParaRPr>
        </a:p>
        <a:p>
          <a:pPr algn="l"/>
          <a:endParaRPr lang="en-US" sz="1600">
            <a:solidFill>
              <a:schemeClr val="bg1"/>
            </a:solidFill>
          </a:endParaRPr>
        </a:p>
      </dgm:t>
    </dgm:pt>
    <dgm:pt modelId="{84B2EB5E-5748-4839-B50D-58387670CC2F}" type="parTrans" cxnId="{CB40E085-01B8-4A6F-8700-51419422D7EF}">
      <dgm:prSet/>
      <dgm:spPr/>
      <dgm:t>
        <a:bodyPr/>
        <a:lstStyle/>
        <a:p>
          <a:pPr algn="l"/>
          <a:endParaRPr lang="en-US" sz="1600">
            <a:solidFill>
              <a:schemeClr val="bg1"/>
            </a:solidFill>
          </a:endParaRPr>
        </a:p>
      </dgm:t>
    </dgm:pt>
    <dgm:pt modelId="{CF83C438-C9D7-4306-B165-3BC83E4EB822}" type="sibTrans" cxnId="{CB40E085-01B8-4A6F-8700-51419422D7EF}">
      <dgm:prSet/>
      <dgm:spPr/>
      <dgm:t>
        <a:bodyPr/>
        <a:lstStyle/>
        <a:p>
          <a:pPr algn="l"/>
          <a:endParaRPr lang="en-US" sz="1600">
            <a:solidFill>
              <a:schemeClr val="bg1"/>
            </a:solidFill>
          </a:endParaRPr>
        </a:p>
      </dgm:t>
    </dgm:pt>
    <dgm:pt modelId="{88154A61-B9E3-4E56-9EEE-5D1011ECCD52}">
      <dgm:prSet phldrT="[Text]" custT="1"/>
      <dgm:spPr>
        <a:solidFill>
          <a:srgbClr val="984807">
            <a:alpha val="50196"/>
          </a:srgbClr>
        </a:solidFill>
      </dgm:spPr>
      <dgm:t>
        <a:bodyPr/>
        <a:lstStyle/>
        <a:p>
          <a:pPr algn="l"/>
          <a:endParaRPr lang="en-US" sz="1600">
            <a:solidFill>
              <a:schemeClr val="bg1"/>
            </a:solidFill>
          </a:endParaRPr>
        </a:p>
        <a:p>
          <a:pPr algn="l"/>
          <a:endParaRPr lang="en-US" sz="1600">
            <a:solidFill>
              <a:schemeClr val="bg1"/>
            </a:solidFill>
          </a:endParaRPr>
        </a:p>
        <a:p>
          <a:pPr algn="l"/>
          <a:endParaRPr lang="en-US" sz="1600">
            <a:solidFill>
              <a:schemeClr val="bg1"/>
            </a:solidFill>
          </a:endParaRPr>
        </a:p>
        <a:p>
          <a:pPr algn="l"/>
          <a:r>
            <a:rPr lang="en-US" sz="1600">
              <a:solidFill>
                <a:schemeClr val="bg1"/>
              </a:solidFill>
            </a:rPr>
            <a:t>HM</a:t>
          </a:r>
        </a:p>
      </dgm:t>
    </dgm:pt>
    <dgm:pt modelId="{47884D41-1077-48BA-92A4-64E1966DC50E}" type="parTrans" cxnId="{AB4A00B1-C2C7-4CE6-9DE9-F78BD695A573}">
      <dgm:prSet/>
      <dgm:spPr/>
      <dgm:t>
        <a:bodyPr/>
        <a:lstStyle/>
        <a:p>
          <a:pPr algn="l"/>
          <a:endParaRPr lang="en-US" sz="1600">
            <a:solidFill>
              <a:schemeClr val="bg1"/>
            </a:solidFill>
          </a:endParaRPr>
        </a:p>
      </dgm:t>
    </dgm:pt>
    <dgm:pt modelId="{D30381EA-EF49-4667-A194-C0A5A63043E2}" type="sibTrans" cxnId="{AB4A00B1-C2C7-4CE6-9DE9-F78BD695A573}">
      <dgm:prSet/>
      <dgm:spPr/>
      <dgm:t>
        <a:bodyPr/>
        <a:lstStyle/>
        <a:p>
          <a:pPr algn="l"/>
          <a:endParaRPr lang="en-US" sz="1600">
            <a:solidFill>
              <a:schemeClr val="bg1"/>
            </a:solidFill>
          </a:endParaRPr>
        </a:p>
      </dgm:t>
    </dgm:pt>
    <dgm:pt modelId="{8F126705-1EB1-413F-9BE2-A2AB5C5393AE}">
      <dgm:prSet phldrT="[Text]" custT="1"/>
      <dgm:spPr>
        <a:solidFill>
          <a:srgbClr val="FF0000">
            <a:alpha val="50196"/>
          </a:srgbClr>
        </a:solidFill>
      </dgm:spPr>
      <dgm:t>
        <a:bodyPr/>
        <a:lstStyle/>
        <a:p>
          <a:pPr algn="l"/>
          <a:r>
            <a:rPr lang="en-US" sz="1000">
              <a:solidFill>
                <a:schemeClr val="bg1"/>
              </a:solidFill>
            </a:rPr>
            <a:t>AUB</a:t>
          </a:r>
        </a:p>
      </dgm:t>
    </dgm:pt>
    <dgm:pt modelId="{AAB615AA-52F0-45E9-83A2-F121B00F1339}" type="parTrans" cxnId="{37C14FA8-B744-4DA8-9CB7-75A9D14FE069}">
      <dgm:prSet/>
      <dgm:spPr/>
      <dgm:t>
        <a:bodyPr/>
        <a:lstStyle/>
        <a:p>
          <a:pPr algn="l"/>
          <a:endParaRPr lang="en-US" sz="1600">
            <a:solidFill>
              <a:schemeClr val="bg1"/>
            </a:solidFill>
          </a:endParaRPr>
        </a:p>
      </dgm:t>
    </dgm:pt>
    <dgm:pt modelId="{F60428B9-B3C0-4B15-B532-7539ED912E45}" type="sibTrans" cxnId="{37C14FA8-B744-4DA8-9CB7-75A9D14FE069}">
      <dgm:prSet/>
      <dgm:spPr/>
      <dgm:t>
        <a:bodyPr/>
        <a:lstStyle/>
        <a:p>
          <a:pPr algn="l"/>
          <a:endParaRPr lang="en-US" sz="1600">
            <a:solidFill>
              <a:schemeClr val="bg1"/>
            </a:solidFill>
          </a:endParaRPr>
        </a:p>
      </dgm:t>
    </dgm:pt>
    <dgm:pt modelId="{92731329-881F-452A-9088-D79CFC9E4863}" type="pres">
      <dgm:prSet presAssocID="{9A85FAD2-1109-4721-B71F-DFB5B50C7196}" presName="compositeShape" presStyleCnt="0">
        <dgm:presLayoutVars>
          <dgm:chMax val="7"/>
          <dgm:dir/>
          <dgm:resizeHandles val="exact"/>
        </dgm:presLayoutVars>
      </dgm:prSet>
      <dgm:spPr/>
    </dgm:pt>
    <dgm:pt modelId="{B20E3025-FBED-4E7A-97AB-8F52C6DCD117}" type="pres">
      <dgm:prSet presAssocID="{2C22CA31-ADAD-46E8-8780-5C28EA662A61}" presName="circ1" presStyleLbl="vennNode1" presStyleIdx="0" presStyleCnt="3" custScaleX="137733" custScaleY="137733" custLinFactNeighborX="35259" custLinFactNeighborY="14034"/>
      <dgm:spPr/>
      <dgm:t>
        <a:bodyPr/>
        <a:lstStyle/>
        <a:p>
          <a:endParaRPr lang="en-US"/>
        </a:p>
      </dgm:t>
    </dgm:pt>
    <dgm:pt modelId="{F909E4F2-4AC8-4142-BEE3-0FCC4679F0AD}" type="pres">
      <dgm:prSet presAssocID="{2C22CA31-ADAD-46E8-8780-5C28EA662A61}" presName="circ1Tx" presStyleLbl="revTx" presStyleIdx="0" presStyleCnt="0">
        <dgm:presLayoutVars>
          <dgm:chMax val="0"/>
          <dgm:chPref val="0"/>
          <dgm:bulletEnabled val="1"/>
        </dgm:presLayoutVars>
      </dgm:prSet>
      <dgm:spPr/>
      <dgm:t>
        <a:bodyPr/>
        <a:lstStyle/>
        <a:p>
          <a:endParaRPr lang="en-US"/>
        </a:p>
      </dgm:t>
    </dgm:pt>
    <dgm:pt modelId="{5CA08F37-E3CF-4B8A-9F36-0402611FD899}" type="pres">
      <dgm:prSet presAssocID="{88154A61-B9E3-4E56-9EEE-5D1011ECCD52}" presName="circ2" presStyleLbl="vennNode1" presStyleIdx="1" presStyleCnt="3" custScaleX="137733" custScaleY="137733" custLinFactNeighborX="-35258" custLinFactNeighborY="-14033"/>
      <dgm:spPr/>
      <dgm:t>
        <a:bodyPr/>
        <a:lstStyle/>
        <a:p>
          <a:endParaRPr lang="en-US"/>
        </a:p>
      </dgm:t>
    </dgm:pt>
    <dgm:pt modelId="{126CB40A-594B-4121-9B31-F66CAED972C2}" type="pres">
      <dgm:prSet presAssocID="{88154A61-B9E3-4E56-9EEE-5D1011ECCD52}" presName="circ2Tx" presStyleLbl="revTx" presStyleIdx="0" presStyleCnt="0">
        <dgm:presLayoutVars>
          <dgm:chMax val="0"/>
          <dgm:chPref val="0"/>
          <dgm:bulletEnabled val="1"/>
        </dgm:presLayoutVars>
      </dgm:prSet>
      <dgm:spPr/>
      <dgm:t>
        <a:bodyPr/>
        <a:lstStyle/>
        <a:p>
          <a:endParaRPr lang="en-US"/>
        </a:p>
      </dgm:t>
    </dgm:pt>
    <dgm:pt modelId="{03F083FC-F052-45A1-85EA-727C37CBE3FE}" type="pres">
      <dgm:prSet presAssocID="{8F126705-1EB1-413F-9BE2-A2AB5C5393AE}" presName="circ3" presStyleLbl="vennNode1" presStyleIdx="2" presStyleCnt="3" custScaleX="34433" custScaleY="34433" custLinFactNeighborX="2475" custLinFactNeighborY="-82900"/>
      <dgm:spPr/>
      <dgm:t>
        <a:bodyPr/>
        <a:lstStyle/>
        <a:p>
          <a:endParaRPr lang="en-US"/>
        </a:p>
      </dgm:t>
    </dgm:pt>
    <dgm:pt modelId="{76788F0C-1937-4583-9102-83BC627D4A28}" type="pres">
      <dgm:prSet presAssocID="{8F126705-1EB1-413F-9BE2-A2AB5C5393AE}" presName="circ3Tx" presStyleLbl="revTx" presStyleIdx="0" presStyleCnt="0">
        <dgm:presLayoutVars>
          <dgm:chMax val="0"/>
          <dgm:chPref val="0"/>
          <dgm:bulletEnabled val="1"/>
        </dgm:presLayoutVars>
      </dgm:prSet>
      <dgm:spPr/>
      <dgm:t>
        <a:bodyPr/>
        <a:lstStyle/>
        <a:p>
          <a:endParaRPr lang="en-US"/>
        </a:p>
      </dgm:t>
    </dgm:pt>
  </dgm:ptLst>
  <dgm:cxnLst>
    <dgm:cxn modelId="{976366CE-A85C-4E17-97B9-38C25B3E3709}" type="presOf" srcId="{88154A61-B9E3-4E56-9EEE-5D1011ECCD52}" destId="{5CA08F37-E3CF-4B8A-9F36-0402611FD899}" srcOrd="0" destOrd="0" presId="urn:microsoft.com/office/officeart/2005/8/layout/venn1"/>
    <dgm:cxn modelId="{80F22396-9535-4729-8028-3190A8CB2FC2}" type="presOf" srcId="{9A85FAD2-1109-4721-B71F-DFB5B50C7196}" destId="{92731329-881F-452A-9088-D79CFC9E4863}" srcOrd="0" destOrd="0" presId="urn:microsoft.com/office/officeart/2005/8/layout/venn1"/>
    <dgm:cxn modelId="{CB40E085-01B8-4A6F-8700-51419422D7EF}" srcId="{9A85FAD2-1109-4721-B71F-DFB5B50C7196}" destId="{2C22CA31-ADAD-46E8-8780-5C28EA662A61}" srcOrd="0" destOrd="0" parTransId="{84B2EB5E-5748-4839-B50D-58387670CC2F}" sibTransId="{CF83C438-C9D7-4306-B165-3BC83E4EB822}"/>
    <dgm:cxn modelId="{40A6C70D-2D48-40FF-9C3E-BCB4C5990214}" type="presOf" srcId="{88154A61-B9E3-4E56-9EEE-5D1011ECCD52}" destId="{126CB40A-594B-4121-9B31-F66CAED972C2}" srcOrd="1" destOrd="0" presId="urn:microsoft.com/office/officeart/2005/8/layout/venn1"/>
    <dgm:cxn modelId="{5A667D57-D833-4937-AF4A-A26D6B6FDAB6}" type="presOf" srcId="{2C22CA31-ADAD-46E8-8780-5C28EA662A61}" destId="{F909E4F2-4AC8-4142-BEE3-0FCC4679F0AD}" srcOrd="1" destOrd="0" presId="urn:microsoft.com/office/officeart/2005/8/layout/venn1"/>
    <dgm:cxn modelId="{5B6AC8E3-E64C-402A-A155-04E4696D3059}" type="presOf" srcId="{8F126705-1EB1-413F-9BE2-A2AB5C5393AE}" destId="{76788F0C-1937-4583-9102-83BC627D4A28}" srcOrd="1" destOrd="0" presId="urn:microsoft.com/office/officeart/2005/8/layout/venn1"/>
    <dgm:cxn modelId="{4CB0E1CF-9C20-432B-BF78-3F60E5D0DBF4}" type="presOf" srcId="{8F126705-1EB1-413F-9BE2-A2AB5C5393AE}" destId="{03F083FC-F052-45A1-85EA-727C37CBE3FE}" srcOrd="0" destOrd="0" presId="urn:microsoft.com/office/officeart/2005/8/layout/venn1"/>
    <dgm:cxn modelId="{37C14FA8-B744-4DA8-9CB7-75A9D14FE069}" srcId="{9A85FAD2-1109-4721-B71F-DFB5B50C7196}" destId="{8F126705-1EB1-413F-9BE2-A2AB5C5393AE}" srcOrd="2" destOrd="0" parTransId="{AAB615AA-52F0-45E9-83A2-F121B00F1339}" sibTransId="{F60428B9-B3C0-4B15-B532-7539ED912E45}"/>
    <dgm:cxn modelId="{A5BC801D-EA30-4274-904D-F2A138D0BF9A}" type="presOf" srcId="{2C22CA31-ADAD-46E8-8780-5C28EA662A61}" destId="{B20E3025-FBED-4E7A-97AB-8F52C6DCD117}" srcOrd="0" destOrd="0" presId="urn:microsoft.com/office/officeart/2005/8/layout/venn1"/>
    <dgm:cxn modelId="{AB4A00B1-C2C7-4CE6-9DE9-F78BD695A573}" srcId="{9A85FAD2-1109-4721-B71F-DFB5B50C7196}" destId="{88154A61-B9E3-4E56-9EEE-5D1011ECCD52}" srcOrd="1" destOrd="0" parTransId="{47884D41-1077-48BA-92A4-64E1966DC50E}" sibTransId="{D30381EA-EF49-4667-A194-C0A5A63043E2}"/>
    <dgm:cxn modelId="{010A2450-1580-4544-9D52-3F5F14DAD3C4}" type="presParOf" srcId="{92731329-881F-452A-9088-D79CFC9E4863}" destId="{B20E3025-FBED-4E7A-97AB-8F52C6DCD117}" srcOrd="0" destOrd="0" presId="urn:microsoft.com/office/officeart/2005/8/layout/venn1"/>
    <dgm:cxn modelId="{3AFABDF2-34A2-4559-86DA-47FF0D00F1F7}" type="presParOf" srcId="{92731329-881F-452A-9088-D79CFC9E4863}" destId="{F909E4F2-4AC8-4142-BEE3-0FCC4679F0AD}" srcOrd="1" destOrd="0" presId="urn:microsoft.com/office/officeart/2005/8/layout/venn1"/>
    <dgm:cxn modelId="{33B7373E-83E3-4C43-980B-F34AA03CAB31}" type="presParOf" srcId="{92731329-881F-452A-9088-D79CFC9E4863}" destId="{5CA08F37-E3CF-4B8A-9F36-0402611FD899}" srcOrd="2" destOrd="0" presId="urn:microsoft.com/office/officeart/2005/8/layout/venn1"/>
    <dgm:cxn modelId="{58BF60AC-313E-4035-B3E5-8387F6436150}" type="presParOf" srcId="{92731329-881F-452A-9088-D79CFC9E4863}" destId="{126CB40A-594B-4121-9B31-F66CAED972C2}" srcOrd="3" destOrd="0" presId="urn:microsoft.com/office/officeart/2005/8/layout/venn1"/>
    <dgm:cxn modelId="{EE4B9414-D3F6-4634-8E30-A081585622CB}" type="presParOf" srcId="{92731329-881F-452A-9088-D79CFC9E4863}" destId="{03F083FC-F052-45A1-85EA-727C37CBE3FE}" srcOrd="4" destOrd="0" presId="urn:microsoft.com/office/officeart/2005/8/layout/venn1"/>
    <dgm:cxn modelId="{27DAAB3D-4479-467E-BAEF-F950C77A95DF}" type="presParOf" srcId="{92731329-881F-452A-9088-D79CFC9E4863}" destId="{76788F0C-1937-4583-9102-83BC627D4A28}" srcOrd="5" destOrd="0" presId="urn:microsoft.com/office/officeart/2005/8/layout/venn1"/>
  </dgm:cxnLst>
  <dgm:bg>
    <a:noFill/>
  </dgm:bg>
  <dgm:whole/>
  <dgm:extLst>
    <a:ext uri="http://schemas.microsoft.com/office/drawing/2008/diagram">
      <dsp:dataModelExt xmlns:dsp="http://schemas.microsoft.com/office/drawing/2008/diagram" relId="rId1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85FAD2-1109-4721-B71F-DFB5B50C7196}" type="doc">
      <dgm:prSet loTypeId="urn:microsoft.com/office/officeart/2005/8/layout/venn1" loCatId="relationship" qsTypeId="urn:microsoft.com/office/officeart/2005/8/quickstyle/simple1" qsCatId="simple" csTypeId="urn:microsoft.com/office/officeart/2005/8/colors/accent1_2" csCatId="accent1" phldr="1"/>
      <dgm:spPr/>
    </dgm:pt>
    <dgm:pt modelId="{2C22CA31-ADAD-46E8-8780-5C28EA662A61}">
      <dgm:prSet phldrT="[Text]" custT="1"/>
      <dgm:spPr>
        <a:solidFill>
          <a:srgbClr val="FF0000">
            <a:alpha val="50196"/>
          </a:srgbClr>
        </a:solidFill>
      </dgm:spPr>
      <dgm:t>
        <a:bodyPr/>
        <a:lstStyle/>
        <a:p>
          <a:pPr algn="l"/>
          <a:r>
            <a:rPr lang="en-US" sz="1600">
              <a:solidFill>
                <a:schemeClr val="bg1"/>
              </a:solidFill>
            </a:rPr>
            <a:t>                    AUB</a:t>
          </a:r>
        </a:p>
        <a:p>
          <a:pPr algn="l"/>
          <a:endParaRPr lang="en-US" sz="1600">
            <a:solidFill>
              <a:schemeClr val="bg1"/>
            </a:solidFill>
          </a:endParaRPr>
        </a:p>
      </dgm:t>
    </dgm:pt>
    <dgm:pt modelId="{84B2EB5E-5748-4839-B50D-58387670CC2F}" type="parTrans" cxnId="{CB40E085-01B8-4A6F-8700-51419422D7EF}">
      <dgm:prSet/>
      <dgm:spPr/>
      <dgm:t>
        <a:bodyPr/>
        <a:lstStyle/>
        <a:p>
          <a:pPr algn="l"/>
          <a:endParaRPr lang="en-US" sz="1600">
            <a:solidFill>
              <a:schemeClr val="bg1"/>
            </a:solidFill>
          </a:endParaRPr>
        </a:p>
      </dgm:t>
    </dgm:pt>
    <dgm:pt modelId="{CF83C438-C9D7-4306-B165-3BC83E4EB822}" type="sibTrans" cxnId="{CB40E085-01B8-4A6F-8700-51419422D7EF}">
      <dgm:prSet/>
      <dgm:spPr/>
      <dgm:t>
        <a:bodyPr/>
        <a:lstStyle/>
        <a:p>
          <a:pPr algn="l"/>
          <a:endParaRPr lang="en-US" sz="1600">
            <a:solidFill>
              <a:schemeClr val="bg1"/>
            </a:solidFill>
          </a:endParaRPr>
        </a:p>
      </dgm:t>
    </dgm:pt>
    <dgm:pt modelId="{88154A61-B9E3-4E56-9EEE-5D1011ECCD52}">
      <dgm:prSet phldrT="[Text]" custT="1"/>
      <dgm:spPr>
        <a:solidFill>
          <a:srgbClr val="002060">
            <a:alpha val="50196"/>
          </a:srgbClr>
        </a:solidFill>
      </dgm:spPr>
      <dgm:t>
        <a:bodyPr/>
        <a:lstStyle/>
        <a:p>
          <a:pPr algn="l"/>
          <a:endParaRPr lang="en-US" sz="1600">
            <a:solidFill>
              <a:schemeClr val="bg1"/>
            </a:solidFill>
          </a:endParaRPr>
        </a:p>
        <a:p>
          <a:pPr algn="l"/>
          <a:endParaRPr lang="en-US" sz="1600">
            <a:solidFill>
              <a:schemeClr val="bg1"/>
            </a:solidFill>
          </a:endParaRPr>
        </a:p>
        <a:p>
          <a:pPr algn="l"/>
          <a:endParaRPr lang="en-US" sz="1600">
            <a:solidFill>
              <a:schemeClr val="bg1"/>
            </a:solidFill>
          </a:endParaRPr>
        </a:p>
        <a:p>
          <a:pPr algn="l"/>
          <a:r>
            <a:rPr lang="en-US" sz="1600" err="1">
              <a:solidFill>
                <a:schemeClr val="bg1"/>
              </a:solidFill>
            </a:rPr>
            <a:t>Đau</a:t>
          </a:r>
          <a:endParaRPr lang="en-US" sz="1600">
            <a:solidFill>
              <a:schemeClr val="bg1"/>
            </a:solidFill>
          </a:endParaRPr>
        </a:p>
      </dgm:t>
    </dgm:pt>
    <dgm:pt modelId="{47884D41-1077-48BA-92A4-64E1966DC50E}" type="parTrans" cxnId="{AB4A00B1-C2C7-4CE6-9DE9-F78BD695A573}">
      <dgm:prSet/>
      <dgm:spPr/>
      <dgm:t>
        <a:bodyPr/>
        <a:lstStyle/>
        <a:p>
          <a:pPr algn="l"/>
          <a:endParaRPr lang="en-US" sz="1600">
            <a:solidFill>
              <a:schemeClr val="bg1"/>
            </a:solidFill>
          </a:endParaRPr>
        </a:p>
      </dgm:t>
    </dgm:pt>
    <dgm:pt modelId="{D30381EA-EF49-4667-A194-C0A5A63043E2}" type="sibTrans" cxnId="{AB4A00B1-C2C7-4CE6-9DE9-F78BD695A573}">
      <dgm:prSet/>
      <dgm:spPr/>
      <dgm:t>
        <a:bodyPr/>
        <a:lstStyle/>
        <a:p>
          <a:pPr algn="l"/>
          <a:endParaRPr lang="en-US" sz="1600">
            <a:solidFill>
              <a:schemeClr val="bg1"/>
            </a:solidFill>
          </a:endParaRPr>
        </a:p>
      </dgm:t>
    </dgm:pt>
    <dgm:pt modelId="{8F126705-1EB1-413F-9BE2-A2AB5C5393AE}">
      <dgm:prSet phldrT="[Text]" custT="1"/>
      <dgm:spPr>
        <a:solidFill>
          <a:schemeClr val="accent6">
            <a:lumMod val="50000"/>
            <a:alpha val="50000"/>
          </a:schemeClr>
        </a:solidFill>
      </dgm:spPr>
      <dgm:t>
        <a:bodyPr/>
        <a:lstStyle/>
        <a:p>
          <a:pPr algn="l"/>
          <a:r>
            <a:rPr lang="en-US" sz="1000">
              <a:solidFill>
                <a:schemeClr val="bg1"/>
              </a:solidFill>
            </a:rPr>
            <a:t>HM</a:t>
          </a:r>
        </a:p>
      </dgm:t>
    </dgm:pt>
    <dgm:pt modelId="{AAB615AA-52F0-45E9-83A2-F121B00F1339}" type="parTrans" cxnId="{37C14FA8-B744-4DA8-9CB7-75A9D14FE069}">
      <dgm:prSet/>
      <dgm:spPr/>
      <dgm:t>
        <a:bodyPr/>
        <a:lstStyle/>
        <a:p>
          <a:pPr algn="l"/>
          <a:endParaRPr lang="en-US" sz="1600">
            <a:solidFill>
              <a:schemeClr val="bg1"/>
            </a:solidFill>
          </a:endParaRPr>
        </a:p>
      </dgm:t>
    </dgm:pt>
    <dgm:pt modelId="{F60428B9-B3C0-4B15-B532-7539ED912E45}" type="sibTrans" cxnId="{37C14FA8-B744-4DA8-9CB7-75A9D14FE069}">
      <dgm:prSet/>
      <dgm:spPr/>
      <dgm:t>
        <a:bodyPr/>
        <a:lstStyle/>
        <a:p>
          <a:pPr algn="l"/>
          <a:endParaRPr lang="en-US" sz="1600">
            <a:solidFill>
              <a:schemeClr val="bg1"/>
            </a:solidFill>
          </a:endParaRPr>
        </a:p>
      </dgm:t>
    </dgm:pt>
    <dgm:pt modelId="{92731329-881F-452A-9088-D79CFC9E4863}" type="pres">
      <dgm:prSet presAssocID="{9A85FAD2-1109-4721-B71F-DFB5B50C7196}" presName="compositeShape" presStyleCnt="0">
        <dgm:presLayoutVars>
          <dgm:chMax val="7"/>
          <dgm:dir/>
          <dgm:resizeHandles val="exact"/>
        </dgm:presLayoutVars>
      </dgm:prSet>
      <dgm:spPr/>
    </dgm:pt>
    <dgm:pt modelId="{B20E3025-FBED-4E7A-97AB-8F52C6DCD117}" type="pres">
      <dgm:prSet presAssocID="{2C22CA31-ADAD-46E8-8780-5C28EA662A61}" presName="circ1" presStyleLbl="vennNode1" presStyleIdx="0" presStyleCnt="3" custScaleX="137733" custScaleY="137733" custLinFactNeighborX="35259" custLinFactNeighborY="14034"/>
      <dgm:spPr/>
      <dgm:t>
        <a:bodyPr/>
        <a:lstStyle/>
        <a:p>
          <a:endParaRPr lang="en-US"/>
        </a:p>
      </dgm:t>
    </dgm:pt>
    <dgm:pt modelId="{F909E4F2-4AC8-4142-BEE3-0FCC4679F0AD}" type="pres">
      <dgm:prSet presAssocID="{2C22CA31-ADAD-46E8-8780-5C28EA662A61}" presName="circ1Tx" presStyleLbl="revTx" presStyleIdx="0" presStyleCnt="0">
        <dgm:presLayoutVars>
          <dgm:chMax val="0"/>
          <dgm:chPref val="0"/>
          <dgm:bulletEnabled val="1"/>
        </dgm:presLayoutVars>
      </dgm:prSet>
      <dgm:spPr/>
      <dgm:t>
        <a:bodyPr/>
        <a:lstStyle/>
        <a:p>
          <a:endParaRPr lang="en-US"/>
        </a:p>
      </dgm:t>
    </dgm:pt>
    <dgm:pt modelId="{5CA08F37-E3CF-4B8A-9F36-0402611FD899}" type="pres">
      <dgm:prSet presAssocID="{88154A61-B9E3-4E56-9EEE-5D1011ECCD52}" presName="circ2" presStyleLbl="vennNode1" presStyleIdx="1" presStyleCnt="3" custScaleX="137733" custScaleY="137733" custLinFactNeighborX="-35258" custLinFactNeighborY="-13077"/>
      <dgm:spPr/>
      <dgm:t>
        <a:bodyPr/>
        <a:lstStyle/>
        <a:p>
          <a:endParaRPr lang="en-US"/>
        </a:p>
      </dgm:t>
    </dgm:pt>
    <dgm:pt modelId="{126CB40A-594B-4121-9B31-F66CAED972C2}" type="pres">
      <dgm:prSet presAssocID="{88154A61-B9E3-4E56-9EEE-5D1011ECCD52}" presName="circ2Tx" presStyleLbl="revTx" presStyleIdx="0" presStyleCnt="0">
        <dgm:presLayoutVars>
          <dgm:chMax val="0"/>
          <dgm:chPref val="0"/>
          <dgm:bulletEnabled val="1"/>
        </dgm:presLayoutVars>
      </dgm:prSet>
      <dgm:spPr/>
      <dgm:t>
        <a:bodyPr/>
        <a:lstStyle/>
        <a:p>
          <a:endParaRPr lang="en-US"/>
        </a:p>
      </dgm:t>
    </dgm:pt>
    <dgm:pt modelId="{03F083FC-F052-45A1-85EA-727C37CBE3FE}" type="pres">
      <dgm:prSet presAssocID="{8F126705-1EB1-413F-9BE2-A2AB5C5393AE}" presName="circ3" presStyleLbl="vennNode1" presStyleIdx="2" presStyleCnt="3" custScaleX="34433" custScaleY="34433" custLinFactNeighborX="2475" custLinFactNeighborY="-82900"/>
      <dgm:spPr/>
      <dgm:t>
        <a:bodyPr/>
        <a:lstStyle/>
        <a:p>
          <a:endParaRPr lang="en-US"/>
        </a:p>
      </dgm:t>
    </dgm:pt>
    <dgm:pt modelId="{76788F0C-1937-4583-9102-83BC627D4A28}" type="pres">
      <dgm:prSet presAssocID="{8F126705-1EB1-413F-9BE2-A2AB5C5393AE}" presName="circ3Tx" presStyleLbl="revTx" presStyleIdx="0" presStyleCnt="0">
        <dgm:presLayoutVars>
          <dgm:chMax val="0"/>
          <dgm:chPref val="0"/>
          <dgm:bulletEnabled val="1"/>
        </dgm:presLayoutVars>
      </dgm:prSet>
      <dgm:spPr/>
      <dgm:t>
        <a:bodyPr/>
        <a:lstStyle/>
        <a:p>
          <a:endParaRPr lang="en-US"/>
        </a:p>
      </dgm:t>
    </dgm:pt>
  </dgm:ptLst>
  <dgm:cxnLst>
    <dgm:cxn modelId="{CB40E085-01B8-4A6F-8700-51419422D7EF}" srcId="{9A85FAD2-1109-4721-B71F-DFB5B50C7196}" destId="{2C22CA31-ADAD-46E8-8780-5C28EA662A61}" srcOrd="0" destOrd="0" parTransId="{84B2EB5E-5748-4839-B50D-58387670CC2F}" sibTransId="{CF83C438-C9D7-4306-B165-3BC83E4EB822}"/>
    <dgm:cxn modelId="{1D4EEFCF-0886-4EE0-BDB9-2E0A4FEE0702}" type="presOf" srcId="{9A85FAD2-1109-4721-B71F-DFB5B50C7196}" destId="{92731329-881F-452A-9088-D79CFC9E4863}" srcOrd="0" destOrd="0" presId="urn:microsoft.com/office/officeart/2005/8/layout/venn1"/>
    <dgm:cxn modelId="{83AF4BE6-2206-483C-8F95-E8039602001E}" type="presOf" srcId="{8F126705-1EB1-413F-9BE2-A2AB5C5393AE}" destId="{76788F0C-1937-4583-9102-83BC627D4A28}" srcOrd="1" destOrd="0" presId="urn:microsoft.com/office/officeart/2005/8/layout/venn1"/>
    <dgm:cxn modelId="{60747FB3-059F-445C-B8A6-99A22A73CF00}" type="presOf" srcId="{88154A61-B9E3-4E56-9EEE-5D1011ECCD52}" destId="{5CA08F37-E3CF-4B8A-9F36-0402611FD899}" srcOrd="0" destOrd="0" presId="urn:microsoft.com/office/officeart/2005/8/layout/venn1"/>
    <dgm:cxn modelId="{37C14FA8-B744-4DA8-9CB7-75A9D14FE069}" srcId="{9A85FAD2-1109-4721-B71F-DFB5B50C7196}" destId="{8F126705-1EB1-413F-9BE2-A2AB5C5393AE}" srcOrd="2" destOrd="0" parTransId="{AAB615AA-52F0-45E9-83A2-F121B00F1339}" sibTransId="{F60428B9-B3C0-4B15-B532-7539ED912E45}"/>
    <dgm:cxn modelId="{0FB6DD7F-8E59-43DF-8A3A-DD27C05ADB3F}" type="presOf" srcId="{2C22CA31-ADAD-46E8-8780-5C28EA662A61}" destId="{B20E3025-FBED-4E7A-97AB-8F52C6DCD117}" srcOrd="0" destOrd="0" presId="urn:microsoft.com/office/officeart/2005/8/layout/venn1"/>
    <dgm:cxn modelId="{013CF35D-2FAC-4759-A01B-9AC4CA0DB758}" type="presOf" srcId="{2C22CA31-ADAD-46E8-8780-5C28EA662A61}" destId="{F909E4F2-4AC8-4142-BEE3-0FCC4679F0AD}" srcOrd="1" destOrd="0" presId="urn:microsoft.com/office/officeart/2005/8/layout/venn1"/>
    <dgm:cxn modelId="{54321DC4-5CBB-48AE-8C1E-A95648BEC75B}" type="presOf" srcId="{8F126705-1EB1-413F-9BE2-A2AB5C5393AE}" destId="{03F083FC-F052-45A1-85EA-727C37CBE3FE}" srcOrd="0" destOrd="0" presId="urn:microsoft.com/office/officeart/2005/8/layout/venn1"/>
    <dgm:cxn modelId="{03C3B27E-4F18-40AF-8835-52CE171FDD67}" type="presOf" srcId="{88154A61-B9E3-4E56-9EEE-5D1011ECCD52}" destId="{126CB40A-594B-4121-9B31-F66CAED972C2}" srcOrd="1" destOrd="0" presId="urn:microsoft.com/office/officeart/2005/8/layout/venn1"/>
    <dgm:cxn modelId="{AB4A00B1-C2C7-4CE6-9DE9-F78BD695A573}" srcId="{9A85FAD2-1109-4721-B71F-DFB5B50C7196}" destId="{88154A61-B9E3-4E56-9EEE-5D1011ECCD52}" srcOrd="1" destOrd="0" parTransId="{47884D41-1077-48BA-92A4-64E1966DC50E}" sibTransId="{D30381EA-EF49-4667-A194-C0A5A63043E2}"/>
    <dgm:cxn modelId="{C1A0C6F0-CCCC-4625-8159-6D9C884CF1D1}" type="presParOf" srcId="{92731329-881F-452A-9088-D79CFC9E4863}" destId="{B20E3025-FBED-4E7A-97AB-8F52C6DCD117}" srcOrd="0" destOrd="0" presId="urn:microsoft.com/office/officeart/2005/8/layout/venn1"/>
    <dgm:cxn modelId="{60A4A011-E9FB-42C8-A9D2-9CC1242CCD8A}" type="presParOf" srcId="{92731329-881F-452A-9088-D79CFC9E4863}" destId="{F909E4F2-4AC8-4142-BEE3-0FCC4679F0AD}" srcOrd="1" destOrd="0" presId="urn:microsoft.com/office/officeart/2005/8/layout/venn1"/>
    <dgm:cxn modelId="{C4E9CD50-F21A-4542-8B1F-321AAEFE008D}" type="presParOf" srcId="{92731329-881F-452A-9088-D79CFC9E4863}" destId="{5CA08F37-E3CF-4B8A-9F36-0402611FD899}" srcOrd="2" destOrd="0" presId="urn:microsoft.com/office/officeart/2005/8/layout/venn1"/>
    <dgm:cxn modelId="{22A3C5E8-6279-439F-817C-403A2654A2A0}" type="presParOf" srcId="{92731329-881F-452A-9088-D79CFC9E4863}" destId="{126CB40A-594B-4121-9B31-F66CAED972C2}" srcOrd="3" destOrd="0" presId="urn:microsoft.com/office/officeart/2005/8/layout/venn1"/>
    <dgm:cxn modelId="{E1049D74-56F0-42DF-A573-B67B04AB062D}" type="presParOf" srcId="{92731329-881F-452A-9088-D79CFC9E4863}" destId="{03F083FC-F052-45A1-85EA-727C37CBE3FE}" srcOrd="4" destOrd="0" presId="urn:microsoft.com/office/officeart/2005/8/layout/venn1"/>
    <dgm:cxn modelId="{6EF84C01-737B-45B9-90CE-CE0B0811B314}" type="presParOf" srcId="{92731329-881F-452A-9088-D79CFC9E4863}" destId="{76788F0C-1937-4583-9102-83BC627D4A28}" srcOrd="5" destOrd="0" presId="urn:microsoft.com/office/officeart/2005/8/layout/ven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85FAD2-1109-4721-B71F-DFB5B50C7196}" type="doc">
      <dgm:prSet loTypeId="urn:microsoft.com/office/officeart/2005/8/layout/venn1" loCatId="relationship" qsTypeId="urn:microsoft.com/office/officeart/2005/8/quickstyle/simple1" qsCatId="simple" csTypeId="urn:microsoft.com/office/officeart/2005/8/colors/accent1_2" csCatId="accent1" phldr="1"/>
      <dgm:spPr/>
    </dgm:pt>
    <dgm:pt modelId="{2C22CA31-ADAD-46E8-8780-5C28EA662A61}">
      <dgm:prSet phldrT="[Text]" custT="1"/>
      <dgm:spPr>
        <a:solidFill>
          <a:srgbClr val="002060">
            <a:alpha val="50000"/>
          </a:srgbClr>
        </a:solidFill>
      </dgm:spPr>
      <dgm:t>
        <a:bodyPr/>
        <a:lstStyle/>
        <a:p>
          <a:pPr algn="ctr"/>
          <a:r>
            <a:rPr lang="en-US" sz="2000" b="1" err="1">
              <a:solidFill>
                <a:schemeClr val="bg1"/>
              </a:solidFill>
            </a:rPr>
            <a:t>Đau</a:t>
          </a:r>
          <a:endParaRPr lang="en-US" sz="2000" b="1">
            <a:solidFill>
              <a:schemeClr val="bg1"/>
            </a:solidFill>
          </a:endParaRPr>
        </a:p>
      </dgm:t>
    </dgm:pt>
    <dgm:pt modelId="{84B2EB5E-5748-4839-B50D-58387670CC2F}" type="parTrans" cxnId="{CB40E085-01B8-4A6F-8700-51419422D7EF}">
      <dgm:prSet/>
      <dgm:spPr/>
      <dgm:t>
        <a:bodyPr/>
        <a:lstStyle/>
        <a:p>
          <a:endParaRPr lang="en-US" sz="2000" b="1">
            <a:solidFill>
              <a:schemeClr val="bg1"/>
            </a:solidFill>
          </a:endParaRPr>
        </a:p>
      </dgm:t>
    </dgm:pt>
    <dgm:pt modelId="{CF83C438-C9D7-4306-B165-3BC83E4EB822}" type="sibTrans" cxnId="{CB40E085-01B8-4A6F-8700-51419422D7EF}">
      <dgm:prSet/>
      <dgm:spPr/>
      <dgm:t>
        <a:bodyPr/>
        <a:lstStyle/>
        <a:p>
          <a:endParaRPr lang="en-US" sz="2000" b="1">
            <a:solidFill>
              <a:schemeClr val="bg1"/>
            </a:solidFill>
          </a:endParaRPr>
        </a:p>
      </dgm:t>
    </dgm:pt>
    <dgm:pt modelId="{88154A61-B9E3-4E56-9EEE-5D1011ECCD52}">
      <dgm:prSet phldrT="[Text]" custT="1"/>
      <dgm:spPr>
        <a:solidFill>
          <a:srgbClr val="FF0000">
            <a:alpha val="50000"/>
          </a:srgbClr>
        </a:solidFill>
      </dgm:spPr>
      <dgm:t>
        <a:bodyPr/>
        <a:lstStyle/>
        <a:p>
          <a:pPr algn="ctr"/>
          <a:r>
            <a:rPr lang="en-US" sz="2000" b="1">
              <a:solidFill>
                <a:schemeClr val="bg1"/>
              </a:solidFill>
            </a:rPr>
            <a:t>AUB-A</a:t>
          </a:r>
        </a:p>
      </dgm:t>
    </dgm:pt>
    <dgm:pt modelId="{47884D41-1077-48BA-92A4-64E1966DC50E}" type="parTrans" cxnId="{AB4A00B1-C2C7-4CE6-9DE9-F78BD695A573}">
      <dgm:prSet/>
      <dgm:spPr/>
      <dgm:t>
        <a:bodyPr/>
        <a:lstStyle/>
        <a:p>
          <a:endParaRPr lang="en-US" sz="2000" b="1">
            <a:solidFill>
              <a:schemeClr val="bg1"/>
            </a:solidFill>
          </a:endParaRPr>
        </a:p>
      </dgm:t>
    </dgm:pt>
    <dgm:pt modelId="{D30381EA-EF49-4667-A194-C0A5A63043E2}" type="sibTrans" cxnId="{AB4A00B1-C2C7-4CE6-9DE9-F78BD695A573}">
      <dgm:prSet/>
      <dgm:spPr/>
      <dgm:t>
        <a:bodyPr/>
        <a:lstStyle/>
        <a:p>
          <a:endParaRPr lang="en-US" sz="2000" b="1">
            <a:solidFill>
              <a:schemeClr val="bg1"/>
            </a:solidFill>
          </a:endParaRPr>
        </a:p>
      </dgm:t>
    </dgm:pt>
    <dgm:pt modelId="{8F126705-1EB1-413F-9BE2-A2AB5C5393AE}">
      <dgm:prSet phldrT="[Text]" custT="1"/>
      <dgm:spPr>
        <a:solidFill>
          <a:schemeClr val="accent6">
            <a:lumMod val="50000"/>
            <a:alpha val="50000"/>
          </a:schemeClr>
        </a:solidFill>
      </dgm:spPr>
      <dgm:t>
        <a:bodyPr/>
        <a:lstStyle/>
        <a:p>
          <a:pPr algn="ctr"/>
          <a:r>
            <a:rPr lang="en-US" sz="2000" b="1" err="1">
              <a:solidFill>
                <a:schemeClr val="bg1"/>
              </a:solidFill>
            </a:rPr>
            <a:t>Hiếm</a:t>
          </a:r>
          <a:r>
            <a:rPr lang="en-US" sz="2000" b="1">
              <a:solidFill>
                <a:schemeClr val="bg1"/>
              </a:solidFill>
            </a:rPr>
            <a:t> </a:t>
          </a:r>
          <a:r>
            <a:rPr lang="en-US" sz="2000" b="1" err="1">
              <a:solidFill>
                <a:schemeClr val="bg1"/>
              </a:solidFill>
            </a:rPr>
            <a:t>muộn</a:t>
          </a:r>
          <a:endParaRPr lang="en-US" sz="2000" b="1">
            <a:solidFill>
              <a:schemeClr val="bg1"/>
            </a:solidFill>
          </a:endParaRPr>
        </a:p>
      </dgm:t>
    </dgm:pt>
    <dgm:pt modelId="{AAB615AA-52F0-45E9-83A2-F121B00F1339}" type="parTrans" cxnId="{37C14FA8-B744-4DA8-9CB7-75A9D14FE069}">
      <dgm:prSet/>
      <dgm:spPr/>
      <dgm:t>
        <a:bodyPr/>
        <a:lstStyle/>
        <a:p>
          <a:endParaRPr lang="en-US" sz="2000" b="1">
            <a:solidFill>
              <a:schemeClr val="bg1"/>
            </a:solidFill>
          </a:endParaRPr>
        </a:p>
      </dgm:t>
    </dgm:pt>
    <dgm:pt modelId="{F60428B9-B3C0-4B15-B532-7539ED912E45}" type="sibTrans" cxnId="{37C14FA8-B744-4DA8-9CB7-75A9D14FE069}">
      <dgm:prSet/>
      <dgm:spPr/>
      <dgm:t>
        <a:bodyPr/>
        <a:lstStyle/>
        <a:p>
          <a:endParaRPr lang="en-US" sz="2000" b="1">
            <a:solidFill>
              <a:schemeClr val="bg1"/>
            </a:solidFill>
          </a:endParaRPr>
        </a:p>
      </dgm:t>
    </dgm:pt>
    <dgm:pt modelId="{92731329-881F-452A-9088-D79CFC9E4863}" type="pres">
      <dgm:prSet presAssocID="{9A85FAD2-1109-4721-B71F-DFB5B50C7196}" presName="compositeShape" presStyleCnt="0">
        <dgm:presLayoutVars>
          <dgm:chMax val="7"/>
          <dgm:dir/>
          <dgm:resizeHandles val="exact"/>
        </dgm:presLayoutVars>
      </dgm:prSet>
      <dgm:spPr/>
    </dgm:pt>
    <dgm:pt modelId="{B20E3025-FBED-4E7A-97AB-8F52C6DCD117}" type="pres">
      <dgm:prSet presAssocID="{2C22CA31-ADAD-46E8-8780-5C28EA662A61}" presName="circ1" presStyleLbl="vennNode1" presStyleIdx="0" presStyleCnt="3"/>
      <dgm:spPr/>
      <dgm:t>
        <a:bodyPr/>
        <a:lstStyle/>
        <a:p>
          <a:endParaRPr lang="en-US"/>
        </a:p>
      </dgm:t>
    </dgm:pt>
    <dgm:pt modelId="{F909E4F2-4AC8-4142-BEE3-0FCC4679F0AD}" type="pres">
      <dgm:prSet presAssocID="{2C22CA31-ADAD-46E8-8780-5C28EA662A61}" presName="circ1Tx" presStyleLbl="revTx" presStyleIdx="0" presStyleCnt="0">
        <dgm:presLayoutVars>
          <dgm:chMax val="0"/>
          <dgm:chPref val="0"/>
          <dgm:bulletEnabled val="1"/>
        </dgm:presLayoutVars>
      </dgm:prSet>
      <dgm:spPr/>
      <dgm:t>
        <a:bodyPr/>
        <a:lstStyle/>
        <a:p>
          <a:endParaRPr lang="en-US"/>
        </a:p>
      </dgm:t>
    </dgm:pt>
    <dgm:pt modelId="{5CA08F37-E3CF-4B8A-9F36-0402611FD899}" type="pres">
      <dgm:prSet presAssocID="{88154A61-B9E3-4E56-9EEE-5D1011ECCD52}" presName="circ2" presStyleLbl="vennNode1" presStyleIdx="1" presStyleCnt="3"/>
      <dgm:spPr/>
      <dgm:t>
        <a:bodyPr/>
        <a:lstStyle/>
        <a:p>
          <a:endParaRPr lang="en-US"/>
        </a:p>
      </dgm:t>
    </dgm:pt>
    <dgm:pt modelId="{126CB40A-594B-4121-9B31-F66CAED972C2}" type="pres">
      <dgm:prSet presAssocID="{88154A61-B9E3-4E56-9EEE-5D1011ECCD52}" presName="circ2Tx" presStyleLbl="revTx" presStyleIdx="0" presStyleCnt="0">
        <dgm:presLayoutVars>
          <dgm:chMax val="0"/>
          <dgm:chPref val="0"/>
          <dgm:bulletEnabled val="1"/>
        </dgm:presLayoutVars>
      </dgm:prSet>
      <dgm:spPr/>
      <dgm:t>
        <a:bodyPr/>
        <a:lstStyle/>
        <a:p>
          <a:endParaRPr lang="en-US"/>
        </a:p>
      </dgm:t>
    </dgm:pt>
    <dgm:pt modelId="{03F083FC-F052-45A1-85EA-727C37CBE3FE}" type="pres">
      <dgm:prSet presAssocID="{8F126705-1EB1-413F-9BE2-A2AB5C5393AE}" presName="circ3" presStyleLbl="vennNode1" presStyleIdx="2" presStyleCnt="3"/>
      <dgm:spPr/>
      <dgm:t>
        <a:bodyPr/>
        <a:lstStyle/>
        <a:p>
          <a:endParaRPr lang="en-US"/>
        </a:p>
      </dgm:t>
    </dgm:pt>
    <dgm:pt modelId="{76788F0C-1937-4583-9102-83BC627D4A28}" type="pres">
      <dgm:prSet presAssocID="{8F126705-1EB1-413F-9BE2-A2AB5C5393AE}" presName="circ3Tx" presStyleLbl="revTx" presStyleIdx="0" presStyleCnt="0">
        <dgm:presLayoutVars>
          <dgm:chMax val="0"/>
          <dgm:chPref val="0"/>
          <dgm:bulletEnabled val="1"/>
        </dgm:presLayoutVars>
      </dgm:prSet>
      <dgm:spPr/>
      <dgm:t>
        <a:bodyPr/>
        <a:lstStyle/>
        <a:p>
          <a:endParaRPr lang="en-US"/>
        </a:p>
      </dgm:t>
    </dgm:pt>
  </dgm:ptLst>
  <dgm:cxnLst>
    <dgm:cxn modelId="{89368F6A-2F78-4452-A025-1B91C8C666FE}" type="presOf" srcId="{9A85FAD2-1109-4721-B71F-DFB5B50C7196}" destId="{92731329-881F-452A-9088-D79CFC9E4863}" srcOrd="0" destOrd="0" presId="urn:microsoft.com/office/officeart/2005/8/layout/venn1"/>
    <dgm:cxn modelId="{CB40E085-01B8-4A6F-8700-51419422D7EF}" srcId="{9A85FAD2-1109-4721-B71F-DFB5B50C7196}" destId="{2C22CA31-ADAD-46E8-8780-5C28EA662A61}" srcOrd="0" destOrd="0" parTransId="{84B2EB5E-5748-4839-B50D-58387670CC2F}" sibTransId="{CF83C438-C9D7-4306-B165-3BC83E4EB822}"/>
    <dgm:cxn modelId="{F1D28CD2-2068-4ECC-81B7-F5BF482A342A}" type="presOf" srcId="{2C22CA31-ADAD-46E8-8780-5C28EA662A61}" destId="{B20E3025-FBED-4E7A-97AB-8F52C6DCD117}" srcOrd="0" destOrd="0" presId="urn:microsoft.com/office/officeart/2005/8/layout/venn1"/>
    <dgm:cxn modelId="{37C14FA8-B744-4DA8-9CB7-75A9D14FE069}" srcId="{9A85FAD2-1109-4721-B71F-DFB5B50C7196}" destId="{8F126705-1EB1-413F-9BE2-A2AB5C5393AE}" srcOrd="2" destOrd="0" parTransId="{AAB615AA-52F0-45E9-83A2-F121B00F1339}" sibTransId="{F60428B9-B3C0-4B15-B532-7539ED912E45}"/>
    <dgm:cxn modelId="{7A083ABD-D09C-4263-A854-3D7D429A5F12}" type="presOf" srcId="{2C22CA31-ADAD-46E8-8780-5C28EA662A61}" destId="{F909E4F2-4AC8-4142-BEE3-0FCC4679F0AD}" srcOrd="1" destOrd="0" presId="urn:microsoft.com/office/officeart/2005/8/layout/venn1"/>
    <dgm:cxn modelId="{F6570C5B-9361-46E9-A148-870791CFCB4E}" type="presOf" srcId="{88154A61-B9E3-4E56-9EEE-5D1011ECCD52}" destId="{5CA08F37-E3CF-4B8A-9F36-0402611FD899}" srcOrd="0" destOrd="0" presId="urn:microsoft.com/office/officeart/2005/8/layout/venn1"/>
    <dgm:cxn modelId="{AB4A00B1-C2C7-4CE6-9DE9-F78BD695A573}" srcId="{9A85FAD2-1109-4721-B71F-DFB5B50C7196}" destId="{88154A61-B9E3-4E56-9EEE-5D1011ECCD52}" srcOrd="1" destOrd="0" parTransId="{47884D41-1077-48BA-92A4-64E1966DC50E}" sibTransId="{D30381EA-EF49-4667-A194-C0A5A63043E2}"/>
    <dgm:cxn modelId="{0B2488C3-AF7D-455C-A61D-0161534CCC69}" type="presOf" srcId="{8F126705-1EB1-413F-9BE2-A2AB5C5393AE}" destId="{76788F0C-1937-4583-9102-83BC627D4A28}" srcOrd="1" destOrd="0" presId="urn:microsoft.com/office/officeart/2005/8/layout/venn1"/>
    <dgm:cxn modelId="{04BB95FB-5E8B-402D-A65C-EE9AB63A7927}" type="presOf" srcId="{8F126705-1EB1-413F-9BE2-A2AB5C5393AE}" destId="{03F083FC-F052-45A1-85EA-727C37CBE3FE}" srcOrd="0" destOrd="0" presId="urn:microsoft.com/office/officeart/2005/8/layout/venn1"/>
    <dgm:cxn modelId="{6596E33E-E741-43DE-BB91-1BBAF71B7F5B}" type="presOf" srcId="{88154A61-B9E3-4E56-9EEE-5D1011ECCD52}" destId="{126CB40A-594B-4121-9B31-F66CAED972C2}" srcOrd="1" destOrd="0" presId="urn:microsoft.com/office/officeart/2005/8/layout/venn1"/>
    <dgm:cxn modelId="{3E6D3EB0-063C-4DBE-B91E-F3364ED174D3}" type="presParOf" srcId="{92731329-881F-452A-9088-D79CFC9E4863}" destId="{B20E3025-FBED-4E7A-97AB-8F52C6DCD117}" srcOrd="0" destOrd="0" presId="urn:microsoft.com/office/officeart/2005/8/layout/venn1"/>
    <dgm:cxn modelId="{1AA98DAD-1793-4E2C-B2EA-E8AA3C69071D}" type="presParOf" srcId="{92731329-881F-452A-9088-D79CFC9E4863}" destId="{F909E4F2-4AC8-4142-BEE3-0FCC4679F0AD}" srcOrd="1" destOrd="0" presId="urn:microsoft.com/office/officeart/2005/8/layout/venn1"/>
    <dgm:cxn modelId="{8A32F6FB-7174-46F2-B348-C3DEC8F19E67}" type="presParOf" srcId="{92731329-881F-452A-9088-D79CFC9E4863}" destId="{5CA08F37-E3CF-4B8A-9F36-0402611FD899}" srcOrd="2" destOrd="0" presId="urn:microsoft.com/office/officeart/2005/8/layout/venn1"/>
    <dgm:cxn modelId="{C7A7DBEB-6108-46F2-A98D-A3783AF2C5AC}" type="presParOf" srcId="{92731329-881F-452A-9088-D79CFC9E4863}" destId="{126CB40A-594B-4121-9B31-F66CAED972C2}" srcOrd="3" destOrd="0" presId="urn:microsoft.com/office/officeart/2005/8/layout/venn1"/>
    <dgm:cxn modelId="{0D02BCBA-EC8A-4DE8-8ED8-6A799658DC05}" type="presParOf" srcId="{92731329-881F-452A-9088-D79CFC9E4863}" destId="{03F083FC-F052-45A1-85EA-727C37CBE3FE}" srcOrd="4" destOrd="0" presId="urn:microsoft.com/office/officeart/2005/8/layout/venn1"/>
    <dgm:cxn modelId="{C4B15700-C59A-4E16-8E7F-0E416D5EFDBA}" type="presParOf" srcId="{92731329-881F-452A-9088-D79CFC9E4863}" destId="{76788F0C-1937-4583-9102-83BC627D4A28}" srcOrd="5"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F13F5-8270-42AE-BF92-6408DA452428}">
      <dsp:nvSpPr>
        <dsp:cNvPr id="0" name=""/>
        <dsp:cNvSpPr/>
      </dsp:nvSpPr>
      <dsp:spPr>
        <a:xfrm>
          <a:off x="1437163" y="44370"/>
          <a:ext cx="2307272" cy="2307272"/>
        </a:xfrm>
        <a:prstGeom prst="ellipse">
          <a:avLst/>
        </a:prstGeom>
        <a:solidFill>
          <a:srgbClr val="FF0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a:solidFill>
                <a:schemeClr val="tx1"/>
              </a:solidFill>
            </a:rPr>
            <a:t>AUB-L</a:t>
          </a:r>
        </a:p>
      </dsp:txBody>
      <dsp:txXfrm>
        <a:off x="1703387" y="354965"/>
        <a:ext cx="1774825" cy="732115"/>
      </dsp:txXfrm>
    </dsp:sp>
    <dsp:sp modelId="{849019B7-9FAC-4E87-891C-4B291BBFFF1A}">
      <dsp:nvSpPr>
        <dsp:cNvPr id="0" name=""/>
        <dsp:cNvSpPr/>
      </dsp:nvSpPr>
      <dsp:spPr>
        <a:xfrm>
          <a:off x="2457688" y="1064895"/>
          <a:ext cx="2307272" cy="2307272"/>
        </a:xfrm>
        <a:prstGeom prst="ellipse">
          <a:avLst/>
        </a:prstGeom>
        <a:solidFill>
          <a:schemeClr val="accent4">
            <a:lumMod val="50000"/>
            <a:alpha val="50000"/>
          </a:schemeClr>
        </a:solidFill>
        <a:ln w="12700" cap="flat" cmpd="sng" algn="ctr">
          <a:solidFill>
            <a:schemeClr val="accent4">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err="1">
              <a:solidFill>
                <a:schemeClr val="tx1"/>
              </a:solidFill>
            </a:rPr>
            <a:t>Chèn</a:t>
          </a:r>
          <a:r>
            <a:rPr lang="en-US" sz="1800" kern="1200">
              <a:solidFill>
                <a:schemeClr val="tx1"/>
              </a:solidFill>
            </a:rPr>
            <a:t> </a:t>
          </a:r>
          <a:r>
            <a:rPr lang="en-US" sz="1800" kern="1200" err="1">
              <a:solidFill>
                <a:schemeClr val="tx1"/>
              </a:solidFill>
            </a:rPr>
            <a:t>ép</a:t>
          </a:r>
          <a:endParaRPr lang="en-US" sz="1800" kern="1200">
            <a:solidFill>
              <a:schemeClr val="tx1"/>
            </a:solidFill>
          </a:endParaRPr>
        </a:p>
      </dsp:txBody>
      <dsp:txXfrm>
        <a:off x="3700065" y="1331118"/>
        <a:ext cx="887412" cy="1774825"/>
      </dsp:txXfrm>
    </dsp:sp>
    <dsp:sp modelId="{9BAA9D69-77E2-424A-9BDE-E9FFF59EDD0C}">
      <dsp:nvSpPr>
        <dsp:cNvPr id="0" name=""/>
        <dsp:cNvSpPr/>
      </dsp:nvSpPr>
      <dsp:spPr>
        <a:xfrm>
          <a:off x="1437163" y="2085419"/>
          <a:ext cx="2307272" cy="2307272"/>
        </a:xfrm>
        <a:prstGeom prst="ellipse">
          <a:avLst/>
        </a:prstGeom>
        <a:solidFill>
          <a:schemeClr val="accent2">
            <a:lumMod val="50000"/>
            <a:alpha val="50000"/>
          </a:schemeClr>
        </a:solidFill>
        <a:ln w="12700" cap="flat" cmpd="sng" algn="ctr">
          <a:solidFill>
            <a:schemeClr val="accent2">
              <a:lumMod val="5000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err="1">
              <a:solidFill>
                <a:schemeClr val="tx1"/>
              </a:solidFill>
            </a:rPr>
            <a:t>Hiếm</a:t>
          </a:r>
          <a:r>
            <a:rPr lang="en-US" sz="1800" kern="1200">
              <a:solidFill>
                <a:schemeClr val="tx1"/>
              </a:solidFill>
            </a:rPr>
            <a:t> </a:t>
          </a:r>
          <a:r>
            <a:rPr lang="en-US" sz="1800" kern="1200" err="1">
              <a:solidFill>
                <a:schemeClr val="tx1"/>
              </a:solidFill>
            </a:rPr>
            <a:t>muộn</a:t>
          </a:r>
          <a:endParaRPr lang="en-US" sz="1800" kern="1200">
            <a:solidFill>
              <a:schemeClr val="tx1"/>
            </a:solidFill>
          </a:endParaRPr>
        </a:p>
      </dsp:txBody>
      <dsp:txXfrm>
        <a:off x="1703387" y="3349982"/>
        <a:ext cx="1774825" cy="732115"/>
      </dsp:txXfrm>
    </dsp:sp>
    <dsp:sp modelId="{7F34AE32-3349-4D8F-A82F-69FA13332638}">
      <dsp:nvSpPr>
        <dsp:cNvPr id="0" name=""/>
        <dsp:cNvSpPr/>
      </dsp:nvSpPr>
      <dsp:spPr>
        <a:xfrm>
          <a:off x="416639" y="1064895"/>
          <a:ext cx="2307272" cy="2307272"/>
        </a:xfrm>
        <a:prstGeom prst="ellipse">
          <a:avLst/>
        </a:prstGeom>
        <a:solidFill>
          <a:schemeClr val="accent4">
            <a:lumMod val="40000"/>
            <a:lumOff val="60000"/>
            <a:alpha val="50000"/>
          </a:schemeClr>
        </a:solidFill>
        <a:ln w="12700" cap="flat" cmpd="sng" algn="ctr">
          <a:solidFill>
            <a:schemeClr val="accent4">
              <a:lumMod val="5000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err="1">
              <a:solidFill>
                <a:schemeClr val="tx1"/>
              </a:solidFill>
            </a:rPr>
            <a:t>Các</a:t>
          </a:r>
          <a:r>
            <a:rPr lang="en-US" sz="1800" kern="1200">
              <a:solidFill>
                <a:schemeClr val="tx1"/>
              </a:solidFill>
            </a:rPr>
            <a:t> </a:t>
          </a:r>
          <a:r>
            <a:rPr lang="en-US" sz="1800" kern="1200" err="1">
              <a:solidFill>
                <a:schemeClr val="tx1"/>
              </a:solidFill>
            </a:rPr>
            <a:t>vấn</a:t>
          </a:r>
          <a:r>
            <a:rPr lang="en-US" sz="1800" kern="1200">
              <a:solidFill>
                <a:schemeClr val="tx1"/>
              </a:solidFill>
            </a:rPr>
            <a:t> </a:t>
          </a:r>
          <a:r>
            <a:rPr lang="en-US" sz="1800" kern="1200" err="1">
              <a:solidFill>
                <a:schemeClr val="tx1"/>
              </a:solidFill>
            </a:rPr>
            <a:t>đề</a:t>
          </a:r>
          <a:r>
            <a:rPr lang="en-US" sz="1800" kern="1200">
              <a:solidFill>
                <a:schemeClr val="tx1"/>
              </a:solidFill>
            </a:rPr>
            <a:t>  </a:t>
          </a:r>
          <a:r>
            <a:rPr lang="en-US" sz="1800" kern="1200" err="1">
              <a:solidFill>
                <a:schemeClr val="tx1"/>
              </a:solidFill>
            </a:rPr>
            <a:t>Sản</a:t>
          </a:r>
          <a:r>
            <a:rPr lang="en-US" sz="1800" kern="1200">
              <a:solidFill>
                <a:schemeClr val="tx1"/>
              </a:solidFill>
            </a:rPr>
            <a:t> </a:t>
          </a:r>
          <a:r>
            <a:rPr lang="en-US" sz="1800" kern="1200" err="1">
              <a:solidFill>
                <a:schemeClr val="tx1"/>
              </a:solidFill>
            </a:rPr>
            <a:t>khoa</a:t>
          </a:r>
          <a:endParaRPr lang="en-US" sz="1800" kern="1200">
            <a:solidFill>
              <a:schemeClr val="tx1"/>
            </a:solidFill>
          </a:endParaRPr>
        </a:p>
      </dsp:txBody>
      <dsp:txXfrm>
        <a:off x="594121" y="1331118"/>
        <a:ext cx="887412" cy="17748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BD1E6-C8AB-449C-8BF8-C56FB69AC146}">
      <dsp:nvSpPr>
        <dsp:cNvPr id="0" name=""/>
        <dsp:cNvSpPr/>
      </dsp:nvSpPr>
      <dsp:spPr>
        <a:xfrm>
          <a:off x="1259681" y="55463"/>
          <a:ext cx="2662237" cy="2662237"/>
        </a:xfrm>
        <a:prstGeom prst="ellipse">
          <a:avLst/>
        </a:prstGeom>
        <a:solidFill>
          <a:srgbClr val="FF0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b="1" kern="1200" err="1">
              <a:solidFill>
                <a:schemeClr val="bg1"/>
              </a:solidFill>
            </a:rPr>
            <a:t>Điều</a:t>
          </a:r>
          <a:r>
            <a:rPr lang="en-US" sz="2400" b="1" kern="1200">
              <a:solidFill>
                <a:schemeClr val="bg1"/>
              </a:solidFill>
            </a:rPr>
            <a:t> </a:t>
          </a:r>
          <a:r>
            <a:rPr lang="en-US" sz="2400" b="1" kern="1200" err="1">
              <a:solidFill>
                <a:schemeClr val="bg1"/>
              </a:solidFill>
            </a:rPr>
            <a:t>trị</a:t>
          </a:r>
          <a:r>
            <a:rPr lang="en-US" sz="2400" b="1" kern="1200">
              <a:solidFill>
                <a:schemeClr val="bg1"/>
              </a:solidFill>
            </a:rPr>
            <a:t> </a:t>
          </a:r>
          <a:r>
            <a:rPr lang="en-US" sz="2400" b="1" kern="1200" err="1">
              <a:solidFill>
                <a:schemeClr val="bg1"/>
              </a:solidFill>
            </a:rPr>
            <a:t>adenomyosis</a:t>
          </a:r>
          <a:r>
            <a:rPr lang="en-US" sz="2400" b="1" kern="1200">
              <a:solidFill>
                <a:schemeClr val="bg1"/>
              </a:solidFill>
            </a:rPr>
            <a:t>-endometriosis</a:t>
          </a:r>
        </a:p>
      </dsp:txBody>
      <dsp:txXfrm>
        <a:off x="1614646" y="521354"/>
        <a:ext cx="1952307" cy="1198007"/>
      </dsp:txXfrm>
    </dsp:sp>
    <dsp:sp modelId="{2E177314-55E2-49CA-901C-785C12C5E9A9}">
      <dsp:nvSpPr>
        <dsp:cNvPr id="0" name=""/>
        <dsp:cNvSpPr/>
      </dsp:nvSpPr>
      <dsp:spPr>
        <a:xfrm>
          <a:off x="2220305" y="1719361"/>
          <a:ext cx="2662237" cy="2662237"/>
        </a:xfrm>
        <a:prstGeom prst="ellipse">
          <a:avLst/>
        </a:prstGeom>
        <a:solidFill>
          <a:schemeClr val="accent3">
            <a:lumMod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b="1" kern="1200" err="1">
              <a:solidFill>
                <a:schemeClr val="bg1"/>
              </a:solidFill>
            </a:rPr>
            <a:t>Thuốc</a:t>
          </a:r>
          <a:r>
            <a:rPr lang="en-US" sz="2400" b="1" kern="1200">
              <a:solidFill>
                <a:schemeClr val="bg1"/>
              </a:solidFill>
            </a:rPr>
            <a:t> </a:t>
          </a:r>
          <a:r>
            <a:rPr lang="en-US" sz="2400" b="1" kern="1200" err="1">
              <a:solidFill>
                <a:schemeClr val="bg1"/>
              </a:solidFill>
            </a:rPr>
            <a:t>trên</a:t>
          </a:r>
          <a:r>
            <a:rPr lang="en-US" sz="2400" b="1" kern="1200">
              <a:solidFill>
                <a:schemeClr val="bg1"/>
              </a:solidFill>
            </a:rPr>
            <a:t> </a:t>
          </a:r>
          <a:r>
            <a:rPr lang="en-US" sz="2400" b="1" kern="1200" err="1">
              <a:solidFill>
                <a:schemeClr val="bg1"/>
              </a:solidFill>
            </a:rPr>
            <a:t>hệ</a:t>
          </a:r>
          <a:r>
            <a:rPr lang="en-US" sz="2400" b="1" kern="1200">
              <a:solidFill>
                <a:schemeClr val="bg1"/>
              </a:solidFill>
            </a:rPr>
            <a:t> </a:t>
          </a:r>
          <a:r>
            <a:rPr lang="en-US" sz="2400" b="1" kern="1200" err="1">
              <a:solidFill>
                <a:schemeClr val="bg1"/>
              </a:solidFill>
            </a:rPr>
            <a:t>thần</a:t>
          </a:r>
          <a:r>
            <a:rPr lang="en-US" sz="2400" b="1" kern="1200">
              <a:solidFill>
                <a:schemeClr val="bg1"/>
              </a:solidFill>
            </a:rPr>
            <a:t> </a:t>
          </a:r>
          <a:r>
            <a:rPr lang="en-US" sz="2400" b="1" kern="1200" err="1">
              <a:solidFill>
                <a:schemeClr val="bg1"/>
              </a:solidFill>
            </a:rPr>
            <a:t>kinh</a:t>
          </a:r>
          <a:r>
            <a:rPr lang="en-US" sz="2400" b="1" kern="1200">
              <a:solidFill>
                <a:schemeClr val="bg1"/>
              </a:solidFill>
            </a:rPr>
            <a:t> </a:t>
          </a:r>
          <a:r>
            <a:rPr lang="en-US" sz="2400" b="1" kern="1200" err="1">
              <a:solidFill>
                <a:schemeClr val="bg1"/>
              </a:solidFill>
            </a:rPr>
            <a:t>trung</a:t>
          </a:r>
          <a:r>
            <a:rPr lang="en-US" sz="2400" b="1" kern="1200">
              <a:solidFill>
                <a:schemeClr val="bg1"/>
              </a:solidFill>
            </a:rPr>
            <a:t> </a:t>
          </a:r>
          <a:r>
            <a:rPr lang="en-US" sz="2400" b="1" kern="1200" err="1">
              <a:solidFill>
                <a:schemeClr val="bg1"/>
              </a:solidFill>
            </a:rPr>
            <a:t>ương</a:t>
          </a:r>
          <a:endParaRPr lang="en-US" sz="2400" b="1" kern="1200">
            <a:solidFill>
              <a:schemeClr val="bg1"/>
            </a:solidFill>
          </a:endParaRPr>
        </a:p>
      </dsp:txBody>
      <dsp:txXfrm>
        <a:off x="3034506" y="2407106"/>
        <a:ext cx="1597342" cy="1464230"/>
      </dsp:txXfrm>
    </dsp:sp>
    <dsp:sp modelId="{CFE65EA6-5AB9-4D62-9F06-384F5C9845CC}">
      <dsp:nvSpPr>
        <dsp:cNvPr id="0" name=""/>
        <dsp:cNvSpPr/>
      </dsp:nvSpPr>
      <dsp:spPr>
        <a:xfrm>
          <a:off x="299056" y="1719361"/>
          <a:ext cx="2662237" cy="2662237"/>
        </a:xfrm>
        <a:prstGeom prst="ellipse">
          <a:avLst/>
        </a:prstGeom>
        <a:solidFill>
          <a:srgbClr val="00206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b="1" kern="1200">
              <a:solidFill>
                <a:schemeClr val="bg1"/>
              </a:solidFill>
            </a:rPr>
            <a:t>Can </a:t>
          </a:r>
          <a:r>
            <a:rPr lang="en-US" sz="2400" b="1" kern="1200" err="1">
              <a:solidFill>
                <a:schemeClr val="bg1"/>
              </a:solidFill>
            </a:rPr>
            <a:t>thiệp</a:t>
          </a:r>
          <a:r>
            <a:rPr lang="en-US" sz="2400" b="1" kern="1200">
              <a:solidFill>
                <a:schemeClr val="bg1"/>
              </a:solidFill>
            </a:rPr>
            <a:t> </a:t>
          </a:r>
          <a:r>
            <a:rPr lang="en-US" sz="2400" b="1" kern="1200" err="1">
              <a:solidFill>
                <a:schemeClr val="bg1"/>
              </a:solidFill>
            </a:rPr>
            <a:t>mang</a:t>
          </a:r>
          <a:r>
            <a:rPr lang="en-US" sz="2400" b="1" kern="1200">
              <a:solidFill>
                <a:schemeClr val="bg1"/>
              </a:solidFill>
            </a:rPr>
            <a:t> </a:t>
          </a:r>
          <a:r>
            <a:rPr lang="en-US" sz="2400" b="1" kern="1200" err="1">
              <a:solidFill>
                <a:schemeClr val="bg1"/>
              </a:solidFill>
            </a:rPr>
            <a:t>tính</a:t>
          </a:r>
          <a:r>
            <a:rPr lang="en-US" sz="2400" b="1" kern="1200">
              <a:solidFill>
                <a:schemeClr val="bg1"/>
              </a:solidFill>
            </a:rPr>
            <a:t> </a:t>
          </a:r>
          <a:r>
            <a:rPr lang="en-US" sz="2400" b="1" kern="1200" err="1">
              <a:solidFill>
                <a:schemeClr val="bg1"/>
              </a:solidFill>
            </a:rPr>
            <a:t>xã</a:t>
          </a:r>
          <a:r>
            <a:rPr lang="en-US" sz="2400" b="1" kern="1200">
              <a:solidFill>
                <a:schemeClr val="bg1"/>
              </a:solidFill>
            </a:rPr>
            <a:t> </a:t>
          </a:r>
          <a:r>
            <a:rPr lang="en-US" sz="2400" b="1" kern="1200" err="1">
              <a:solidFill>
                <a:schemeClr val="bg1"/>
              </a:solidFill>
            </a:rPr>
            <a:t>hội</a:t>
          </a:r>
          <a:endParaRPr lang="en-US" sz="2400" b="1" kern="1200">
            <a:solidFill>
              <a:schemeClr val="bg1"/>
            </a:solidFill>
          </a:endParaRPr>
        </a:p>
      </dsp:txBody>
      <dsp:txXfrm>
        <a:off x="549751" y="2407106"/>
        <a:ext cx="1597342" cy="14642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EA9C2-748F-4FFF-9A20-C4E22868E2FC}">
      <dsp:nvSpPr>
        <dsp:cNvPr id="0" name=""/>
        <dsp:cNvSpPr/>
      </dsp:nvSpPr>
      <dsp:spPr>
        <a:xfrm>
          <a:off x="782696" y="258902"/>
          <a:ext cx="3727132" cy="3727132"/>
        </a:xfrm>
        <a:prstGeom prst="pie">
          <a:avLst>
            <a:gd name="adj1" fmla="val 16200000"/>
            <a:gd name="adj2" fmla="val 19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solidFill>
                <a:schemeClr val="tx1"/>
              </a:solidFill>
            </a:rPr>
            <a:t>AUB-L</a:t>
          </a:r>
        </a:p>
      </dsp:txBody>
      <dsp:txXfrm>
        <a:off x="2686196" y="658238"/>
        <a:ext cx="1087080" cy="798671"/>
      </dsp:txXfrm>
    </dsp:sp>
    <dsp:sp modelId="{C6153F30-C78E-4D16-A796-EB3A61C99A5B}">
      <dsp:nvSpPr>
        <dsp:cNvPr id="0" name=""/>
        <dsp:cNvSpPr/>
      </dsp:nvSpPr>
      <dsp:spPr>
        <a:xfrm>
          <a:off x="671770" y="451027"/>
          <a:ext cx="3727132" cy="3727132"/>
        </a:xfrm>
        <a:prstGeom prst="pie">
          <a:avLst>
            <a:gd name="adj1" fmla="val 19800000"/>
            <a:gd name="adj2" fmla="val 1800000"/>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solidFill>
                <a:schemeClr val="tx1"/>
              </a:solidFill>
            </a:rPr>
            <a:t>AUB-O</a:t>
          </a:r>
        </a:p>
      </dsp:txBody>
      <dsp:txXfrm>
        <a:off x="3223081" y="1937443"/>
        <a:ext cx="1127014" cy="754300"/>
      </dsp:txXfrm>
    </dsp:sp>
    <dsp:sp modelId="{09AF28AF-B29D-412B-B285-B0E2510F6866}">
      <dsp:nvSpPr>
        <dsp:cNvPr id="0" name=""/>
        <dsp:cNvSpPr/>
      </dsp:nvSpPr>
      <dsp:spPr>
        <a:xfrm>
          <a:off x="671770" y="451027"/>
          <a:ext cx="3727132" cy="3727132"/>
        </a:xfrm>
        <a:prstGeom prst="pie">
          <a:avLst>
            <a:gd name="adj1" fmla="val 1800000"/>
            <a:gd name="adj2" fmla="val 5400000"/>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solidFill>
                <a:schemeClr val="tx1"/>
              </a:solidFill>
            </a:rPr>
            <a:t>AUB-A</a:t>
          </a:r>
        </a:p>
      </dsp:txBody>
      <dsp:txXfrm>
        <a:off x="2575270" y="2980153"/>
        <a:ext cx="1087080" cy="798671"/>
      </dsp:txXfrm>
    </dsp:sp>
    <dsp:sp modelId="{3EFD8B5D-B689-4E0C-ACFD-E441C80CB451}">
      <dsp:nvSpPr>
        <dsp:cNvPr id="0" name=""/>
        <dsp:cNvSpPr/>
      </dsp:nvSpPr>
      <dsp:spPr>
        <a:xfrm>
          <a:off x="671770" y="451027"/>
          <a:ext cx="3727132" cy="3727132"/>
        </a:xfrm>
        <a:prstGeom prst="pie">
          <a:avLst>
            <a:gd name="adj1" fmla="val 5400000"/>
            <a:gd name="adj2" fmla="val 9000000"/>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solidFill>
                <a:schemeClr val="tx1"/>
              </a:solidFill>
            </a:rPr>
            <a:t>AUB-P</a:t>
          </a:r>
        </a:p>
      </dsp:txBody>
      <dsp:txXfrm>
        <a:off x="1408322" y="2980153"/>
        <a:ext cx="1087080" cy="798671"/>
      </dsp:txXfrm>
    </dsp:sp>
    <dsp:sp modelId="{0E223A40-835F-44BE-BA38-71E5E827FBBB}">
      <dsp:nvSpPr>
        <dsp:cNvPr id="0" name=""/>
        <dsp:cNvSpPr/>
      </dsp:nvSpPr>
      <dsp:spPr>
        <a:xfrm>
          <a:off x="671770" y="451027"/>
          <a:ext cx="3727132" cy="3727132"/>
        </a:xfrm>
        <a:prstGeom prst="pie">
          <a:avLst>
            <a:gd name="adj1" fmla="val 9000000"/>
            <a:gd name="adj2" fmla="val 12600000"/>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solidFill>
                <a:schemeClr val="tx1"/>
              </a:solidFill>
            </a:rPr>
            <a:t>AUB-I</a:t>
          </a:r>
        </a:p>
      </dsp:txBody>
      <dsp:txXfrm>
        <a:off x="729452" y="1937443"/>
        <a:ext cx="1127014" cy="754300"/>
      </dsp:txXfrm>
    </dsp:sp>
    <dsp:sp modelId="{980CD564-CB4A-499E-8B18-ADBA6EE506DF}">
      <dsp:nvSpPr>
        <dsp:cNvPr id="0" name=""/>
        <dsp:cNvSpPr/>
      </dsp:nvSpPr>
      <dsp:spPr>
        <a:xfrm>
          <a:off x="671770" y="451027"/>
          <a:ext cx="3727132" cy="3727132"/>
        </a:xfrm>
        <a:prstGeom prst="pie">
          <a:avLst>
            <a:gd name="adj1" fmla="val 12600000"/>
            <a:gd name="adj2" fmla="val 1620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solidFill>
                <a:schemeClr val="tx1"/>
              </a:solidFill>
            </a:rPr>
            <a:t>AUB-M</a:t>
          </a:r>
        </a:p>
      </dsp:txBody>
      <dsp:txXfrm>
        <a:off x="1408322" y="850363"/>
        <a:ext cx="1087080" cy="7986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0B623-D295-469F-A3F3-5B61E2FC0DED}">
      <dsp:nvSpPr>
        <dsp:cNvPr id="0" name=""/>
        <dsp:cNvSpPr/>
      </dsp:nvSpPr>
      <dsp:spPr>
        <a:xfrm>
          <a:off x="248336" y="1200429"/>
          <a:ext cx="4170833" cy="2085416"/>
        </a:xfrm>
        <a:prstGeom prst="roundRect">
          <a:avLst>
            <a:gd name="adj" fmla="val 10000"/>
          </a:avLst>
        </a:prstGeom>
        <a:solidFill>
          <a:schemeClr val="accent2">
            <a:lumMod val="75000"/>
            <a:alpha val="74902"/>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ts val="900"/>
            </a:spcAft>
          </a:pPr>
          <a:r>
            <a:rPr lang="en-US" sz="2000" b="1" kern="1200" err="1"/>
            <a:t>Nội</a:t>
          </a:r>
          <a:r>
            <a:rPr lang="en-US" sz="2000" b="1" kern="1200"/>
            <a:t> </a:t>
          </a:r>
          <a:r>
            <a:rPr lang="en-US" sz="2000" b="1" kern="1200" err="1"/>
            <a:t>mạc</a:t>
          </a:r>
          <a:r>
            <a:rPr lang="en-US" sz="2000" b="1" kern="1200"/>
            <a:t> </a:t>
          </a:r>
          <a:r>
            <a:rPr lang="en-US" sz="2000" b="1" kern="1200" err="1"/>
            <a:t>tử</a:t>
          </a:r>
          <a:r>
            <a:rPr lang="en-US" sz="2000" b="1" kern="1200"/>
            <a:t> </a:t>
          </a:r>
          <a:r>
            <a:rPr lang="en-US" sz="2000" b="1" kern="1200" err="1"/>
            <a:t>cung</a:t>
          </a:r>
          <a:r>
            <a:rPr lang="en-US" sz="2000" b="1" kern="1200"/>
            <a:t> </a:t>
          </a:r>
          <a:r>
            <a:rPr lang="en-US" sz="2000" b="1" kern="1200" err="1"/>
            <a:t>lạc</a:t>
          </a:r>
          <a:r>
            <a:rPr lang="en-US" sz="2000" b="1" kern="1200"/>
            <a:t> </a:t>
          </a:r>
          <a:r>
            <a:rPr lang="en-US" sz="2000" b="1" kern="1200" err="1"/>
            <a:t>vị</a:t>
          </a:r>
          <a:endParaRPr lang="en-US" sz="2000" b="1" kern="1200"/>
        </a:p>
        <a:p>
          <a:pPr lvl="0" algn="l" defTabSz="889000">
            <a:lnSpc>
              <a:spcPct val="90000"/>
            </a:lnSpc>
            <a:spcBef>
              <a:spcPct val="0"/>
            </a:spcBef>
            <a:spcAft>
              <a:spcPts val="300"/>
            </a:spcAft>
          </a:pPr>
          <a:r>
            <a:rPr lang="en-US" sz="1600" kern="1200" err="1"/>
            <a:t>Hiện</a:t>
          </a:r>
          <a:r>
            <a:rPr lang="en-US" sz="1600" kern="1200"/>
            <a:t> </a:t>
          </a:r>
          <a:r>
            <a:rPr lang="en-US" sz="1600" kern="1200" err="1"/>
            <a:t>tượng</a:t>
          </a:r>
          <a:r>
            <a:rPr lang="en-US" sz="1600" kern="1200"/>
            <a:t> dung </a:t>
          </a:r>
          <a:r>
            <a:rPr lang="en-US" sz="1600" kern="1200" err="1"/>
            <a:t>nạp</a:t>
          </a:r>
          <a:r>
            <a:rPr lang="en-US" sz="1600" kern="1200"/>
            <a:t> </a:t>
          </a:r>
          <a:r>
            <a:rPr lang="en-US" sz="1600" kern="1200" err="1"/>
            <a:t>tổ</a:t>
          </a:r>
          <a:r>
            <a:rPr lang="en-US" sz="1600" kern="1200"/>
            <a:t> </a:t>
          </a:r>
          <a:r>
            <a:rPr lang="en-US" sz="1600" kern="1200" err="1"/>
            <a:t>chức</a:t>
          </a:r>
          <a:r>
            <a:rPr lang="en-US" sz="1600" kern="1200"/>
            <a:t> </a:t>
          </a:r>
          <a:r>
            <a:rPr lang="en-US" sz="1600" kern="1200" err="1"/>
            <a:t>lạc</a:t>
          </a:r>
          <a:r>
            <a:rPr lang="en-US" sz="1600" kern="1200"/>
            <a:t> </a:t>
          </a:r>
          <a:r>
            <a:rPr lang="en-US" sz="1600" kern="1200" err="1"/>
            <a:t>vị</a:t>
          </a:r>
          <a:endParaRPr lang="en-US" sz="1600" kern="1200"/>
        </a:p>
        <a:p>
          <a:pPr lvl="0" algn="l" defTabSz="889000">
            <a:lnSpc>
              <a:spcPct val="90000"/>
            </a:lnSpc>
            <a:spcBef>
              <a:spcPct val="0"/>
            </a:spcBef>
            <a:spcAft>
              <a:spcPts val="300"/>
            </a:spcAft>
          </a:pPr>
          <a:r>
            <a:rPr lang="en-US" sz="1600" kern="1200" err="1"/>
            <a:t>Yếu</a:t>
          </a:r>
          <a:r>
            <a:rPr lang="en-US" sz="1600" kern="1200"/>
            <a:t> </a:t>
          </a:r>
          <a:r>
            <a:rPr lang="en-US" sz="1600" kern="1200" err="1"/>
            <a:t>tố</a:t>
          </a:r>
          <a:r>
            <a:rPr lang="en-US" sz="1600" kern="1200"/>
            <a:t> </a:t>
          </a:r>
          <a:r>
            <a:rPr lang="en-US" sz="1600" kern="1200" err="1"/>
            <a:t>tiền</a:t>
          </a:r>
          <a:r>
            <a:rPr lang="en-US" sz="1600" kern="1200"/>
            <a:t> </a:t>
          </a:r>
          <a:r>
            <a:rPr lang="en-US" sz="1600" kern="1200" err="1"/>
            <a:t>viêm</a:t>
          </a:r>
          <a:r>
            <a:rPr lang="en-US" sz="1600" kern="1200"/>
            <a:t>: IL-1</a:t>
          </a:r>
          <a:r>
            <a:rPr lang="el-GR" sz="1600" kern="1200">
              <a:latin typeface="Calibri"/>
              <a:cs typeface="Calibri"/>
            </a:rPr>
            <a:t>β</a:t>
          </a:r>
          <a:endParaRPr lang="en-US" sz="1600" kern="1200">
            <a:latin typeface="Calibri"/>
            <a:cs typeface="Calibri"/>
          </a:endParaRPr>
        </a:p>
        <a:p>
          <a:pPr lvl="0" algn="l" defTabSz="889000">
            <a:lnSpc>
              <a:spcPct val="90000"/>
            </a:lnSpc>
            <a:spcBef>
              <a:spcPct val="0"/>
            </a:spcBef>
            <a:spcAft>
              <a:spcPts val="300"/>
            </a:spcAft>
          </a:pPr>
          <a:r>
            <a:rPr lang="en-US" sz="1600" kern="1200" err="1"/>
            <a:t>Yếu</a:t>
          </a:r>
          <a:r>
            <a:rPr lang="en-US" sz="1600" kern="1200"/>
            <a:t> </a:t>
          </a:r>
          <a:r>
            <a:rPr lang="en-US" sz="1600" kern="1200" err="1"/>
            <a:t>tố</a:t>
          </a:r>
          <a:r>
            <a:rPr lang="en-US" sz="1600" kern="1200"/>
            <a:t> </a:t>
          </a:r>
          <a:r>
            <a:rPr lang="en-US" sz="1600" kern="1200" err="1"/>
            <a:t>viêm</a:t>
          </a:r>
          <a:r>
            <a:rPr lang="en-US" sz="1600" kern="1200"/>
            <a:t>: COX-2 </a:t>
          </a:r>
          <a:r>
            <a:rPr lang="en-US" sz="1600" kern="1200" err="1"/>
            <a:t>và</a:t>
          </a:r>
          <a:r>
            <a:rPr lang="en-US" sz="1600" kern="1200"/>
            <a:t> PGE2</a:t>
          </a:r>
        </a:p>
      </dsp:txBody>
      <dsp:txXfrm>
        <a:off x="309416" y="1261509"/>
        <a:ext cx="4048673" cy="1963256"/>
      </dsp:txXfrm>
    </dsp:sp>
    <dsp:sp modelId="{41A983B6-3EC7-4A04-B41F-860089CB34DF}">
      <dsp:nvSpPr>
        <dsp:cNvPr id="0" name=""/>
        <dsp:cNvSpPr/>
      </dsp:nvSpPr>
      <dsp:spPr>
        <a:xfrm rot="19461949">
          <a:off x="4226476" y="1601744"/>
          <a:ext cx="2058184" cy="83671"/>
        </a:xfrm>
        <a:custGeom>
          <a:avLst/>
          <a:gdLst/>
          <a:ahLst/>
          <a:cxnLst/>
          <a:rect l="0" t="0" r="0" b="0"/>
          <a:pathLst>
            <a:path>
              <a:moveTo>
                <a:pt x="0" y="41835"/>
              </a:moveTo>
              <a:lnTo>
                <a:pt x="2058184" y="41835"/>
              </a:lnTo>
            </a:path>
          </a:pathLst>
        </a:custGeom>
        <a:noFill/>
        <a:ln w="19050" cap="flat" cmpd="sng" algn="ctr">
          <a:solidFill>
            <a:schemeClr val="dk1"/>
          </a:solidFill>
          <a:prstDash val="solid"/>
          <a:miter lim="800000"/>
        </a:ln>
        <a:effectLst/>
      </dsp:spPr>
      <dsp:style>
        <a:lnRef idx="3">
          <a:schemeClr val="dk1"/>
        </a:lnRef>
        <a:fillRef idx="0">
          <a:schemeClr val="dk1"/>
        </a:fillRef>
        <a:effectRef idx="2">
          <a:schemeClr val="dk1"/>
        </a:effectRef>
        <a:fontRef idx="minor">
          <a:schemeClr val="tx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5204113" y="1592125"/>
        <a:ext cx="102909" cy="102909"/>
      </dsp:txXfrm>
    </dsp:sp>
    <dsp:sp modelId="{3F48829E-FF3D-4D35-A368-D1E00C5907FE}">
      <dsp:nvSpPr>
        <dsp:cNvPr id="0" name=""/>
        <dsp:cNvSpPr/>
      </dsp:nvSpPr>
      <dsp:spPr>
        <a:xfrm>
          <a:off x="6091966" y="1314"/>
          <a:ext cx="4170833" cy="2085416"/>
        </a:xfrm>
        <a:prstGeom prst="roundRect">
          <a:avLst>
            <a:gd name="adj" fmla="val 10000"/>
          </a:avLst>
        </a:prstGeom>
        <a:solidFill>
          <a:srgbClr val="3E1C0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ts val="900"/>
            </a:spcAft>
          </a:pPr>
          <a:r>
            <a:rPr lang="en-US" sz="2000" b="1" kern="1200" err="1"/>
            <a:t>Miễn</a:t>
          </a:r>
          <a:r>
            <a:rPr lang="en-US" sz="2000" b="1" kern="1200"/>
            <a:t> </a:t>
          </a:r>
          <a:r>
            <a:rPr lang="en-US" sz="2000" b="1" kern="1200" err="1"/>
            <a:t>dịch</a:t>
          </a:r>
          <a:r>
            <a:rPr lang="en-US" sz="2000" b="1" kern="1200"/>
            <a:t> </a:t>
          </a:r>
          <a:r>
            <a:rPr lang="en-US" sz="2000" b="1" kern="1200" err="1"/>
            <a:t>học</a:t>
          </a:r>
          <a:endParaRPr lang="en-US" sz="2000" b="1" kern="1200"/>
        </a:p>
        <a:p>
          <a:pPr lvl="0" algn="l" defTabSz="889000">
            <a:lnSpc>
              <a:spcPct val="90000"/>
            </a:lnSpc>
            <a:spcBef>
              <a:spcPct val="0"/>
            </a:spcBef>
            <a:spcAft>
              <a:spcPts val="300"/>
            </a:spcAft>
          </a:pPr>
          <a:r>
            <a:rPr lang="en-US" sz="1600" kern="1200" err="1"/>
            <a:t>Kêu</a:t>
          </a:r>
          <a:r>
            <a:rPr lang="en-US" sz="1600" kern="1200"/>
            <a:t> </a:t>
          </a:r>
          <a:r>
            <a:rPr lang="en-US" sz="1600" kern="1200" err="1"/>
            <a:t>gọi</a:t>
          </a:r>
          <a:r>
            <a:rPr lang="en-US" sz="1600" kern="1200"/>
            <a:t> macrophage: MCP-1, RANTES</a:t>
          </a:r>
        </a:p>
        <a:p>
          <a:pPr lvl="0" algn="l" defTabSz="889000">
            <a:lnSpc>
              <a:spcPct val="90000"/>
            </a:lnSpc>
            <a:spcBef>
              <a:spcPct val="0"/>
            </a:spcBef>
            <a:spcAft>
              <a:spcPts val="300"/>
            </a:spcAft>
          </a:pPr>
          <a:r>
            <a:rPr lang="en-US" sz="1600" kern="1200" err="1"/>
            <a:t>Chuyển</a:t>
          </a:r>
          <a:r>
            <a:rPr lang="en-US" sz="1600" kern="1200"/>
            <a:t> </a:t>
          </a:r>
          <a:r>
            <a:rPr lang="en-US" sz="1600" kern="1200" err="1"/>
            <a:t>dạng</a:t>
          </a:r>
          <a:r>
            <a:rPr lang="en-US" sz="1600" kern="1200"/>
            <a:t> macrophage: CCL-2, CSF-1</a:t>
          </a:r>
        </a:p>
        <a:p>
          <a:pPr lvl="0" algn="l" defTabSz="889000">
            <a:lnSpc>
              <a:spcPct val="90000"/>
            </a:lnSpc>
            <a:spcBef>
              <a:spcPct val="0"/>
            </a:spcBef>
            <a:spcAft>
              <a:spcPts val="300"/>
            </a:spcAft>
          </a:pPr>
          <a:r>
            <a:rPr lang="en-US" sz="1600" kern="1200" err="1"/>
            <a:t>Thần</a:t>
          </a:r>
          <a:r>
            <a:rPr lang="en-US" sz="1600" kern="1200"/>
            <a:t> </a:t>
          </a:r>
          <a:r>
            <a:rPr lang="en-US" sz="1600" kern="1200" err="1"/>
            <a:t>kinh</a:t>
          </a:r>
          <a:r>
            <a:rPr lang="en-US" sz="1600" kern="1200"/>
            <a:t> </a:t>
          </a:r>
          <a:r>
            <a:rPr lang="en-US" sz="1600" kern="1200" err="1"/>
            <a:t>sinh</a:t>
          </a:r>
          <a:r>
            <a:rPr lang="en-US" sz="1600" kern="1200"/>
            <a:t> </a:t>
          </a:r>
          <a:r>
            <a:rPr lang="en-US" sz="1600" kern="1200" err="1"/>
            <a:t>mạch</a:t>
          </a:r>
          <a:r>
            <a:rPr lang="en-US" sz="1600" kern="1200"/>
            <a:t>, </a:t>
          </a:r>
          <a:r>
            <a:rPr lang="en-US" sz="1600" kern="1200" err="1"/>
            <a:t>viêm</a:t>
          </a:r>
          <a:r>
            <a:rPr lang="en-US" sz="1600" kern="1200"/>
            <a:t> </a:t>
          </a:r>
          <a:r>
            <a:rPr lang="en-US" sz="1600" kern="1200" err="1"/>
            <a:t>thần</a:t>
          </a:r>
          <a:r>
            <a:rPr lang="en-US" sz="1600" kern="1200"/>
            <a:t> </a:t>
          </a:r>
          <a:r>
            <a:rPr lang="en-US" sz="1600" kern="1200" err="1"/>
            <a:t>kinh</a:t>
          </a:r>
        </a:p>
        <a:p>
          <a:pPr lvl="0" algn="ctr" defTabSz="889000">
            <a:lnSpc>
              <a:spcPct val="90000"/>
            </a:lnSpc>
            <a:spcBef>
              <a:spcPct val="0"/>
            </a:spcBef>
            <a:spcAft>
              <a:spcPts val="300"/>
            </a:spcAft>
          </a:pPr>
          <a:r>
            <a:rPr lang="en-US" sz="2000" b="1" kern="1200" err="1">
              <a:sym typeface="Wingdings" pitchFamily="2" charset="2"/>
            </a:rPr>
            <a:t></a:t>
          </a:r>
          <a:r>
            <a:rPr lang="en-US" sz="2000" b="1" kern="1200" err="1"/>
            <a:t> đau</a:t>
          </a:r>
          <a:endParaRPr lang="en-US" sz="2000" b="1" kern="1200"/>
        </a:p>
      </dsp:txBody>
      <dsp:txXfrm>
        <a:off x="6153046" y="62394"/>
        <a:ext cx="4048673" cy="1963256"/>
      </dsp:txXfrm>
    </dsp:sp>
    <dsp:sp modelId="{4FC797D6-7E40-4E22-BB19-9AFA9A63644A}">
      <dsp:nvSpPr>
        <dsp:cNvPr id="0" name=""/>
        <dsp:cNvSpPr/>
      </dsp:nvSpPr>
      <dsp:spPr>
        <a:xfrm rot="2138051">
          <a:off x="4226476" y="2800858"/>
          <a:ext cx="2058184" cy="83671"/>
        </a:xfrm>
        <a:custGeom>
          <a:avLst/>
          <a:gdLst/>
          <a:ahLst/>
          <a:cxnLst/>
          <a:rect l="0" t="0" r="0" b="0"/>
          <a:pathLst>
            <a:path>
              <a:moveTo>
                <a:pt x="0" y="41835"/>
              </a:moveTo>
              <a:lnTo>
                <a:pt x="2058184" y="41835"/>
              </a:lnTo>
            </a:path>
          </a:pathLst>
        </a:custGeom>
        <a:noFill/>
        <a:ln w="19050" cap="flat" cmpd="sng" algn="ctr">
          <a:solidFill>
            <a:schemeClr val="dk1"/>
          </a:solidFill>
          <a:prstDash val="solid"/>
          <a:miter lim="800000"/>
        </a:ln>
        <a:effectLst/>
      </dsp:spPr>
      <dsp:style>
        <a:lnRef idx="3">
          <a:schemeClr val="dk1"/>
        </a:lnRef>
        <a:fillRef idx="0">
          <a:schemeClr val="dk1"/>
        </a:fillRef>
        <a:effectRef idx="2">
          <a:schemeClr val="dk1"/>
        </a:effectRef>
        <a:fontRef idx="minor">
          <a:schemeClr val="tx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5204113" y="2791240"/>
        <a:ext cx="102909" cy="102909"/>
      </dsp:txXfrm>
    </dsp:sp>
    <dsp:sp modelId="{50FA3AD6-C518-423B-8C09-4830E17A9B36}">
      <dsp:nvSpPr>
        <dsp:cNvPr id="0" name=""/>
        <dsp:cNvSpPr/>
      </dsp:nvSpPr>
      <dsp:spPr>
        <a:xfrm>
          <a:off x="6091966" y="2399543"/>
          <a:ext cx="4170833" cy="2085416"/>
        </a:xfrm>
        <a:prstGeom prst="roundRect">
          <a:avLst>
            <a:gd name="adj" fmla="val 10000"/>
          </a:avLst>
        </a:prstGeom>
        <a:solidFill>
          <a:srgbClr val="CC0000">
            <a:alpha val="74902"/>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ts val="900"/>
            </a:spcAft>
          </a:pPr>
          <a:r>
            <a:rPr lang="en-US" sz="2000" b="1" kern="1200" err="1"/>
            <a:t>Nội</a:t>
          </a:r>
          <a:r>
            <a:rPr lang="en-US" sz="2000" b="1" kern="1200"/>
            <a:t> </a:t>
          </a:r>
          <a:r>
            <a:rPr lang="en-US" sz="2000" b="1" kern="1200" err="1"/>
            <a:t>tiết</a:t>
          </a:r>
          <a:r>
            <a:rPr lang="en-US" sz="2000" b="1" kern="1200"/>
            <a:t> </a:t>
          </a:r>
          <a:r>
            <a:rPr lang="en-US" sz="2000" b="1" kern="1200" err="1"/>
            <a:t>học</a:t>
          </a:r>
          <a:endParaRPr lang="en-US" sz="2000" b="1" kern="1200"/>
        </a:p>
        <a:p>
          <a:pPr lvl="0" algn="l" defTabSz="889000">
            <a:lnSpc>
              <a:spcPct val="90000"/>
            </a:lnSpc>
            <a:spcBef>
              <a:spcPct val="0"/>
            </a:spcBef>
            <a:spcAft>
              <a:spcPct val="35000"/>
            </a:spcAft>
          </a:pPr>
          <a:r>
            <a:rPr lang="en-US" sz="1600" kern="1200" err="1"/>
            <a:t>Cường</a:t>
          </a:r>
          <a:r>
            <a:rPr lang="en-US" sz="1600" kern="1200"/>
            <a:t> estrogen </a:t>
          </a:r>
          <a:r>
            <a:rPr lang="en-US" sz="1600" kern="1200" err="1"/>
            <a:t>tại</a:t>
          </a:r>
          <a:r>
            <a:rPr lang="en-US" sz="1600" kern="1200"/>
            <a:t> </a:t>
          </a:r>
          <a:r>
            <a:rPr lang="en-US" sz="1600" kern="1200" err="1"/>
            <a:t>nội</a:t>
          </a:r>
          <a:r>
            <a:rPr lang="en-US" sz="1600" kern="1200"/>
            <a:t> </a:t>
          </a:r>
          <a:r>
            <a:rPr lang="en-US" sz="1600" kern="1200" err="1"/>
            <a:t>mạc</a:t>
          </a:r>
          <a:r>
            <a:rPr lang="en-US" sz="1600" kern="1200"/>
            <a:t> </a:t>
          </a:r>
          <a:r>
            <a:rPr lang="en-US" sz="1600" kern="1200" err="1"/>
            <a:t>chính</a:t>
          </a:r>
          <a:r>
            <a:rPr lang="en-US" sz="1600" kern="1200"/>
            <a:t> </a:t>
          </a:r>
          <a:r>
            <a:rPr lang="en-US" sz="1600" kern="1200" err="1"/>
            <a:t>vị</a:t>
          </a:r>
          <a:r>
            <a:rPr lang="en-US" sz="1600" kern="1200"/>
            <a:t> </a:t>
          </a:r>
          <a:r>
            <a:rPr lang="en-US" sz="1600" kern="1200" err="1"/>
            <a:t>và</a:t>
          </a:r>
          <a:r>
            <a:rPr lang="en-US" sz="1600" kern="1200"/>
            <a:t> </a:t>
          </a:r>
          <a:r>
            <a:rPr lang="en-US" sz="1600" kern="1200" err="1"/>
            <a:t>lạc</a:t>
          </a:r>
          <a:r>
            <a:rPr lang="en-US" sz="1600" kern="1200"/>
            <a:t> </a:t>
          </a:r>
          <a:r>
            <a:rPr lang="en-US" sz="1600" kern="1200" err="1"/>
            <a:t>vị</a:t>
          </a:r>
          <a:r>
            <a:rPr lang="en-US" sz="1600" kern="1200"/>
            <a:t>: STAR, P450arom</a:t>
          </a:r>
        </a:p>
        <a:p>
          <a:pPr lvl="0" algn="l" defTabSz="889000">
            <a:lnSpc>
              <a:spcPct val="90000"/>
            </a:lnSpc>
            <a:spcBef>
              <a:spcPct val="0"/>
            </a:spcBef>
            <a:spcAft>
              <a:spcPct val="35000"/>
            </a:spcAft>
          </a:pPr>
          <a:r>
            <a:rPr lang="en-US" sz="1600" kern="1200" err="1"/>
            <a:t>Điều hoà bất thường ER-</a:t>
          </a:r>
          <a:r>
            <a:rPr lang="el-GR" sz="1600" kern="1200" err="1"/>
            <a:t>α, </a:t>
          </a:r>
          <a:r>
            <a:rPr lang="vi-VN" sz="1600" kern="1200" err="1"/>
            <a:t>ER-</a:t>
          </a:r>
          <a:r>
            <a:rPr lang="el-GR" sz="1600" kern="1200" err="1"/>
            <a:t>β</a:t>
          </a:r>
          <a:r>
            <a:rPr lang="vi-VN" sz="1600" kern="1200" err="1"/>
            <a:t>, PR-A, PR-B</a:t>
          </a:r>
          <a:endParaRPr lang="en-US" sz="1600" kern="1200"/>
        </a:p>
        <a:p>
          <a:pPr lvl="0" algn="ctr" defTabSz="889000">
            <a:lnSpc>
              <a:spcPct val="90000"/>
            </a:lnSpc>
            <a:spcBef>
              <a:spcPct val="0"/>
            </a:spcBef>
            <a:spcAft>
              <a:spcPct val="35000"/>
            </a:spcAft>
          </a:pPr>
          <a:r>
            <a:rPr lang="en-US" sz="2000" b="1" kern="1200">
              <a:sym typeface="Wingdings" pitchFamily="2" charset="2"/>
            </a:rPr>
            <a:t> </a:t>
          </a:r>
          <a:r>
            <a:rPr lang="en-US" sz="2000" b="1" kern="1200"/>
            <a:t>đề kháng progesterone</a:t>
          </a:r>
        </a:p>
      </dsp:txBody>
      <dsp:txXfrm>
        <a:off x="6153046" y="2460623"/>
        <a:ext cx="4048673" cy="19632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E3025-FBED-4E7A-97AB-8F52C6DCD117}">
      <dsp:nvSpPr>
        <dsp:cNvPr id="0" name=""/>
        <dsp:cNvSpPr/>
      </dsp:nvSpPr>
      <dsp:spPr>
        <a:xfrm>
          <a:off x="1437163" y="44370"/>
          <a:ext cx="2307272" cy="2307272"/>
        </a:xfrm>
        <a:prstGeom prst="ellipse">
          <a:avLst/>
        </a:prstGeom>
        <a:solidFill>
          <a:srgbClr val="002060">
            <a:alpha val="4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a:lnSpc>
              <a:spcPct val="90000"/>
            </a:lnSpc>
            <a:spcBef>
              <a:spcPct val="0"/>
            </a:spcBef>
            <a:spcAft>
              <a:spcPts val="600"/>
            </a:spcAft>
          </a:pPr>
          <a:r>
            <a:rPr lang="en-US" sz="2200" b="1" kern="1200" err="1">
              <a:solidFill>
                <a:schemeClr val="bg1"/>
              </a:solidFill>
            </a:rPr>
            <a:t>Đau</a:t>
          </a:r>
          <a:endParaRPr lang="en-US" sz="2200" b="1" kern="1200">
            <a:solidFill>
              <a:schemeClr val="bg1"/>
            </a:solidFill>
          </a:endParaRPr>
        </a:p>
        <a:p>
          <a:pPr lvl="0" algn="ctr" defTabSz="977900">
            <a:lnSpc>
              <a:spcPct val="90000"/>
            </a:lnSpc>
            <a:spcBef>
              <a:spcPct val="0"/>
            </a:spcBef>
            <a:spcAft>
              <a:spcPts val="600"/>
            </a:spcAft>
          </a:pPr>
          <a:r>
            <a:rPr lang="en-US" sz="1600" b="0" kern="1200">
              <a:solidFill>
                <a:schemeClr val="bg1"/>
              </a:solidFill>
            </a:rPr>
            <a:t>(neurogenic inflammation)</a:t>
          </a:r>
        </a:p>
      </dsp:txBody>
      <dsp:txXfrm>
        <a:off x="1703387" y="354965"/>
        <a:ext cx="1774825" cy="732115"/>
      </dsp:txXfrm>
    </dsp:sp>
    <dsp:sp modelId="{5CA08F37-E3CF-4B8A-9F36-0402611FD899}">
      <dsp:nvSpPr>
        <dsp:cNvPr id="0" name=""/>
        <dsp:cNvSpPr/>
      </dsp:nvSpPr>
      <dsp:spPr>
        <a:xfrm>
          <a:off x="2457688" y="1064895"/>
          <a:ext cx="2307272" cy="2307272"/>
        </a:xfrm>
        <a:prstGeom prst="ellipse">
          <a:avLst/>
        </a:prstGeom>
        <a:solidFill>
          <a:srgbClr val="FF0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a:lnSpc>
              <a:spcPct val="90000"/>
            </a:lnSpc>
            <a:spcBef>
              <a:spcPct val="0"/>
            </a:spcBef>
            <a:spcAft>
              <a:spcPts val="600"/>
            </a:spcAft>
          </a:pPr>
          <a:r>
            <a:rPr lang="en-US" sz="2200" b="1" kern="1200">
              <a:solidFill>
                <a:schemeClr val="bg1"/>
              </a:solidFill>
            </a:rPr>
            <a:t>AUB-A</a:t>
          </a:r>
        </a:p>
        <a:p>
          <a:pPr lvl="0" algn="ctr" defTabSz="977900">
            <a:lnSpc>
              <a:spcPct val="90000"/>
            </a:lnSpc>
            <a:spcBef>
              <a:spcPct val="0"/>
            </a:spcBef>
            <a:spcAft>
              <a:spcPts val="0"/>
            </a:spcAft>
          </a:pPr>
          <a:r>
            <a:rPr lang="en-US" sz="1600" kern="1200">
              <a:solidFill>
                <a:schemeClr val="bg1"/>
              </a:solidFill>
            </a:rPr>
            <a:t>(</a:t>
          </a:r>
          <a:r>
            <a:rPr lang="en-US" sz="1600" kern="1200" err="1">
              <a:solidFill>
                <a:schemeClr val="bg1"/>
              </a:solidFill>
            </a:rPr>
            <a:t>cường</a:t>
          </a:r>
          <a:r>
            <a:rPr lang="en-US" sz="1600" kern="1200">
              <a:solidFill>
                <a:schemeClr val="bg1"/>
              </a:solidFill>
            </a:rPr>
            <a:t> E</a:t>
          </a:r>
          <a:r>
            <a:rPr lang="en-US" sz="1600" kern="1200" baseline="-25000">
              <a:solidFill>
                <a:schemeClr val="bg1"/>
              </a:solidFill>
            </a:rPr>
            <a:t>2</a:t>
          </a:r>
          <a:r>
            <a:rPr lang="en-US" sz="1600" kern="1200">
              <a:solidFill>
                <a:schemeClr val="bg1"/>
              </a:solidFill>
            </a:rPr>
            <a:t>,</a:t>
          </a:r>
        </a:p>
        <a:p>
          <a:pPr lvl="0" algn="ctr" defTabSz="977900">
            <a:lnSpc>
              <a:spcPct val="90000"/>
            </a:lnSpc>
            <a:spcBef>
              <a:spcPct val="0"/>
            </a:spcBef>
            <a:spcAft>
              <a:spcPts val="600"/>
            </a:spcAft>
          </a:pPr>
          <a:r>
            <a:rPr lang="en-US" sz="1600" kern="1200">
              <a:solidFill>
                <a:schemeClr val="bg1"/>
              </a:solidFill>
            </a:rPr>
            <a:t> </a:t>
          </a:r>
          <a:r>
            <a:rPr lang="en-US" sz="1600" kern="1200" err="1">
              <a:solidFill>
                <a:schemeClr val="bg1"/>
              </a:solidFill>
            </a:rPr>
            <a:t>kháng</a:t>
          </a:r>
          <a:r>
            <a:rPr lang="en-US" sz="1600" kern="1200">
              <a:solidFill>
                <a:schemeClr val="bg1"/>
              </a:solidFill>
            </a:rPr>
            <a:t> P</a:t>
          </a:r>
          <a:r>
            <a:rPr lang="en-US" sz="1600" kern="1200" baseline="-25000">
              <a:solidFill>
                <a:schemeClr val="bg1"/>
              </a:solidFill>
            </a:rPr>
            <a:t>4</a:t>
          </a:r>
          <a:r>
            <a:rPr lang="en-US" sz="1600" kern="1200">
              <a:solidFill>
                <a:schemeClr val="bg1"/>
              </a:solidFill>
            </a:rPr>
            <a:t>)</a:t>
          </a:r>
        </a:p>
      </dsp:txBody>
      <dsp:txXfrm>
        <a:off x="3700065" y="1331118"/>
        <a:ext cx="887412" cy="1774825"/>
      </dsp:txXfrm>
    </dsp:sp>
    <dsp:sp modelId="{03F083FC-F052-45A1-85EA-727C37CBE3FE}">
      <dsp:nvSpPr>
        <dsp:cNvPr id="0" name=""/>
        <dsp:cNvSpPr/>
      </dsp:nvSpPr>
      <dsp:spPr>
        <a:xfrm>
          <a:off x="1437163" y="2085419"/>
          <a:ext cx="2307272" cy="2307272"/>
        </a:xfrm>
        <a:prstGeom prst="ellipse">
          <a:avLst/>
        </a:prstGeom>
        <a:solidFill>
          <a:schemeClr val="accent6">
            <a:lumMod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a:lnSpc>
              <a:spcPct val="90000"/>
            </a:lnSpc>
            <a:spcBef>
              <a:spcPct val="0"/>
            </a:spcBef>
            <a:spcAft>
              <a:spcPts val="600"/>
            </a:spcAft>
          </a:pPr>
          <a:r>
            <a:rPr lang="en-US" sz="2200" b="1" kern="1200" err="1">
              <a:solidFill>
                <a:schemeClr val="bg1"/>
              </a:solidFill>
            </a:rPr>
            <a:t>Hiếm</a:t>
          </a:r>
          <a:r>
            <a:rPr lang="en-US" sz="2200" b="1" kern="1200">
              <a:solidFill>
                <a:schemeClr val="bg1"/>
              </a:solidFill>
            </a:rPr>
            <a:t> </a:t>
          </a:r>
          <a:r>
            <a:rPr lang="en-US" sz="2200" b="1" kern="1200" err="1">
              <a:solidFill>
                <a:schemeClr val="bg1"/>
              </a:solidFill>
            </a:rPr>
            <a:t>muộn</a:t>
          </a:r>
          <a:endParaRPr lang="en-US" sz="2200" b="1" kern="1200">
            <a:solidFill>
              <a:schemeClr val="bg1"/>
            </a:solidFill>
          </a:endParaRPr>
        </a:p>
        <a:p>
          <a:pPr lvl="0" algn="ctr" defTabSz="977900">
            <a:lnSpc>
              <a:spcPct val="90000"/>
            </a:lnSpc>
            <a:spcBef>
              <a:spcPct val="0"/>
            </a:spcBef>
            <a:spcAft>
              <a:spcPct val="35000"/>
            </a:spcAft>
          </a:pPr>
          <a:r>
            <a:rPr lang="en-US" sz="1600" kern="1200">
              <a:solidFill>
                <a:schemeClr val="bg1"/>
              </a:solidFill>
            </a:rPr>
            <a:t>(</a:t>
          </a:r>
          <a:r>
            <a:rPr lang="en-US" sz="1600" kern="1200" err="1">
              <a:solidFill>
                <a:schemeClr val="bg1"/>
              </a:solidFill>
            </a:rPr>
            <a:t>hỗn</a:t>
          </a:r>
          <a:r>
            <a:rPr lang="en-US" sz="1600" kern="1200">
              <a:solidFill>
                <a:schemeClr val="bg1"/>
              </a:solidFill>
            </a:rPr>
            <a:t> </a:t>
          </a:r>
          <a:r>
            <a:rPr lang="en-US" sz="1600" kern="1200" err="1">
              <a:solidFill>
                <a:schemeClr val="bg1"/>
              </a:solidFill>
            </a:rPr>
            <a:t>hợp</a:t>
          </a:r>
          <a:r>
            <a:rPr lang="en-US" sz="1600" kern="1200">
              <a:solidFill>
                <a:schemeClr val="bg1"/>
              </a:solidFill>
            </a:rPr>
            <a:t>)</a:t>
          </a:r>
        </a:p>
      </dsp:txBody>
      <dsp:txXfrm>
        <a:off x="1703387" y="3349982"/>
        <a:ext cx="1774825" cy="732115"/>
      </dsp:txXfrm>
    </dsp:sp>
    <dsp:sp modelId="{14BAAF29-B528-43D9-889A-68B9BCCF5AB7}">
      <dsp:nvSpPr>
        <dsp:cNvPr id="0" name=""/>
        <dsp:cNvSpPr/>
      </dsp:nvSpPr>
      <dsp:spPr>
        <a:xfrm>
          <a:off x="416639" y="1064895"/>
          <a:ext cx="2307272" cy="2307272"/>
        </a:xfrm>
        <a:prstGeom prst="ellipse">
          <a:avLst/>
        </a:prstGeom>
        <a:solidFill>
          <a:schemeClr val="accent3">
            <a:lumMod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a:lnSpc>
              <a:spcPct val="90000"/>
            </a:lnSpc>
            <a:spcBef>
              <a:spcPct val="0"/>
            </a:spcBef>
            <a:spcAft>
              <a:spcPts val="600"/>
            </a:spcAft>
          </a:pPr>
          <a:r>
            <a:rPr lang="en-US" sz="2200" b="1" kern="1200">
              <a:solidFill>
                <a:schemeClr val="bg1"/>
              </a:solidFill>
            </a:rPr>
            <a:t>Thai </a:t>
          </a:r>
          <a:r>
            <a:rPr lang="en-US" sz="2200" b="1" kern="1200" err="1">
              <a:solidFill>
                <a:schemeClr val="bg1"/>
              </a:solidFill>
            </a:rPr>
            <a:t>kỳ</a:t>
          </a:r>
          <a:endParaRPr lang="en-US" sz="2200" b="1" kern="1200">
            <a:solidFill>
              <a:schemeClr val="bg1"/>
            </a:solidFill>
          </a:endParaRPr>
        </a:p>
        <a:p>
          <a:pPr lvl="0" algn="ctr" defTabSz="977900">
            <a:lnSpc>
              <a:spcPct val="90000"/>
            </a:lnSpc>
            <a:spcBef>
              <a:spcPct val="0"/>
            </a:spcBef>
            <a:spcAft>
              <a:spcPct val="35000"/>
            </a:spcAft>
          </a:pPr>
          <a:r>
            <a:rPr lang="en-US" sz="1600" kern="1200">
              <a:solidFill>
                <a:schemeClr val="bg1"/>
              </a:solidFill>
            </a:rPr>
            <a:t>(</a:t>
          </a:r>
          <a:r>
            <a:rPr lang="en-US" sz="1600" kern="1200" err="1">
              <a:solidFill>
                <a:schemeClr val="bg1"/>
              </a:solidFill>
            </a:rPr>
            <a:t>hỗn</a:t>
          </a:r>
          <a:r>
            <a:rPr lang="en-US" sz="1600" kern="1200">
              <a:solidFill>
                <a:schemeClr val="bg1"/>
              </a:solidFill>
            </a:rPr>
            <a:t> </a:t>
          </a:r>
          <a:r>
            <a:rPr lang="en-US" sz="1600" kern="1200" err="1">
              <a:solidFill>
                <a:schemeClr val="bg1"/>
              </a:solidFill>
            </a:rPr>
            <a:t>hợp</a:t>
          </a:r>
          <a:r>
            <a:rPr lang="en-US" sz="1600" kern="1200">
              <a:solidFill>
                <a:schemeClr val="bg1"/>
              </a:solidFill>
            </a:rPr>
            <a:t>)</a:t>
          </a:r>
        </a:p>
      </dsp:txBody>
      <dsp:txXfrm>
        <a:off x="594121" y="1331118"/>
        <a:ext cx="887412" cy="17748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E3025-FBED-4E7A-97AB-8F52C6DCD117}">
      <dsp:nvSpPr>
        <dsp:cNvPr id="0" name=""/>
        <dsp:cNvSpPr/>
      </dsp:nvSpPr>
      <dsp:spPr>
        <a:xfrm>
          <a:off x="1259681" y="55463"/>
          <a:ext cx="2662237" cy="2662237"/>
        </a:xfrm>
        <a:prstGeom prst="ellipse">
          <a:avLst/>
        </a:prstGeom>
        <a:solidFill>
          <a:srgbClr val="002060">
            <a:alpha val="4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US" sz="2800" b="1" kern="1200" err="1">
              <a:solidFill>
                <a:schemeClr val="bg1"/>
              </a:solidFill>
            </a:rPr>
            <a:t>Đau</a:t>
          </a:r>
          <a:endParaRPr lang="en-US" sz="2800" b="1" kern="1200">
            <a:solidFill>
              <a:schemeClr val="bg1"/>
            </a:solidFill>
          </a:endParaRPr>
        </a:p>
      </dsp:txBody>
      <dsp:txXfrm>
        <a:off x="1614646" y="521354"/>
        <a:ext cx="1952307" cy="1198007"/>
      </dsp:txXfrm>
    </dsp:sp>
    <dsp:sp modelId="{5CA08F37-E3CF-4B8A-9F36-0402611FD899}">
      <dsp:nvSpPr>
        <dsp:cNvPr id="0" name=""/>
        <dsp:cNvSpPr/>
      </dsp:nvSpPr>
      <dsp:spPr>
        <a:xfrm>
          <a:off x="2220305" y="1719361"/>
          <a:ext cx="2662237" cy="2662237"/>
        </a:xfrm>
        <a:prstGeom prst="ellipse">
          <a:avLst/>
        </a:prstGeom>
        <a:solidFill>
          <a:srgbClr val="FF0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US" sz="2800" b="1" kern="1200">
              <a:solidFill>
                <a:schemeClr val="bg1"/>
              </a:solidFill>
            </a:rPr>
            <a:t>AUB</a:t>
          </a:r>
        </a:p>
      </dsp:txBody>
      <dsp:txXfrm>
        <a:off x="3034506" y="2407106"/>
        <a:ext cx="1597342" cy="1464230"/>
      </dsp:txXfrm>
    </dsp:sp>
    <dsp:sp modelId="{03F083FC-F052-45A1-85EA-727C37CBE3FE}">
      <dsp:nvSpPr>
        <dsp:cNvPr id="0" name=""/>
        <dsp:cNvSpPr/>
      </dsp:nvSpPr>
      <dsp:spPr>
        <a:xfrm>
          <a:off x="299056" y="1719361"/>
          <a:ext cx="2662237" cy="2662237"/>
        </a:xfrm>
        <a:prstGeom prst="ellipse">
          <a:avLst/>
        </a:prstGeom>
        <a:solidFill>
          <a:schemeClr val="accent6">
            <a:lumMod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US" sz="2800" b="1" kern="1200">
              <a:solidFill>
                <a:schemeClr val="bg1"/>
              </a:solidFill>
            </a:rPr>
            <a:t>HM</a:t>
          </a:r>
        </a:p>
      </dsp:txBody>
      <dsp:txXfrm>
        <a:off x="549751" y="2407106"/>
        <a:ext cx="1597342" cy="14642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E3025-FBED-4E7A-97AB-8F52C6DCD117}">
      <dsp:nvSpPr>
        <dsp:cNvPr id="0" name=""/>
        <dsp:cNvSpPr/>
      </dsp:nvSpPr>
      <dsp:spPr>
        <a:xfrm>
          <a:off x="457204" y="72521"/>
          <a:ext cx="1828795" cy="1828795"/>
        </a:xfrm>
        <a:prstGeom prst="ellipse">
          <a:avLst/>
        </a:prstGeom>
        <a:solidFill>
          <a:srgbClr val="002060">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err="1">
              <a:solidFill>
                <a:schemeClr val="bg1"/>
              </a:solidFill>
            </a:rPr>
            <a:t>Đau</a:t>
          </a:r>
          <a:endParaRPr lang="en-US" sz="1600" kern="1200">
            <a:solidFill>
              <a:schemeClr val="bg1"/>
            </a:solidFill>
          </a:endParaRPr>
        </a:p>
      </dsp:txBody>
      <dsp:txXfrm>
        <a:off x="701043" y="392560"/>
        <a:ext cx="1341116" cy="822958"/>
      </dsp:txXfrm>
    </dsp:sp>
    <dsp:sp modelId="{5CA08F37-E3CF-4B8A-9F36-0402611FD899}">
      <dsp:nvSpPr>
        <dsp:cNvPr id="0" name=""/>
        <dsp:cNvSpPr/>
      </dsp:nvSpPr>
      <dsp:spPr>
        <a:xfrm>
          <a:off x="685802" y="1676403"/>
          <a:ext cx="457195" cy="457195"/>
        </a:xfrm>
        <a:prstGeom prst="ellipse">
          <a:avLst/>
        </a:prstGeom>
        <a:solidFill>
          <a:schemeClr val="accent6">
            <a:lumMod val="50000"/>
            <a:alpha val="4980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r>
            <a:rPr lang="en-US" sz="1000" kern="1200">
              <a:solidFill>
                <a:schemeClr val="bg1"/>
              </a:solidFill>
            </a:rPr>
            <a:t>HM</a:t>
          </a:r>
        </a:p>
      </dsp:txBody>
      <dsp:txXfrm>
        <a:off x="825627" y="1794512"/>
        <a:ext cx="274317" cy="251457"/>
      </dsp:txXfrm>
    </dsp:sp>
    <dsp:sp modelId="{03F083FC-F052-45A1-85EA-727C37CBE3FE}">
      <dsp:nvSpPr>
        <dsp:cNvPr id="0" name=""/>
        <dsp:cNvSpPr/>
      </dsp:nvSpPr>
      <dsp:spPr>
        <a:xfrm>
          <a:off x="381000" y="1447799"/>
          <a:ext cx="457195" cy="457195"/>
        </a:xfrm>
        <a:prstGeom prst="ellipse">
          <a:avLst/>
        </a:prstGeom>
        <a:solidFill>
          <a:srgbClr val="FF0000">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r>
            <a:rPr lang="en-US" sz="1000" kern="1200">
              <a:solidFill>
                <a:schemeClr val="bg1"/>
              </a:solidFill>
            </a:rPr>
            <a:t>AUB</a:t>
          </a:r>
        </a:p>
      </dsp:txBody>
      <dsp:txXfrm>
        <a:off x="424053" y="1565908"/>
        <a:ext cx="274317" cy="2514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E3025-FBED-4E7A-97AB-8F52C6DCD117}">
      <dsp:nvSpPr>
        <dsp:cNvPr id="0" name=""/>
        <dsp:cNvSpPr/>
      </dsp:nvSpPr>
      <dsp:spPr>
        <a:xfrm>
          <a:off x="457204" y="11"/>
          <a:ext cx="1828795" cy="1828795"/>
        </a:xfrm>
        <a:prstGeom prst="ellipse">
          <a:avLst/>
        </a:prstGeom>
        <a:solidFill>
          <a:srgbClr val="002060">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711200">
            <a:lnSpc>
              <a:spcPct val="90000"/>
            </a:lnSpc>
            <a:spcBef>
              <a:spcPct val="0"/>
            </a:spcBef>
            <a:spcAft>
              <a:spcPct val="35000"/>
            </a:spcAft>
          </a:pPr>
          <a:r>
            <a:rPr lang="en-US" sz="1600" kern="1200">
              <a:solidFill>
                <a:schemeClr val="bg1"/>
              </a:solidFill>
            </a:rPr>
            <a:t>                    </a:t>
          </a:r>
          <a:r>
            <a:rPr lang="en-US" sz="1600" kern="1200" err="1">
              <a:solidFill>
                <a:schemeClr val="bg1"/>
              </a:solidFill>
            </a:rPr>
            <a:t>Đau</a:t>
          </a:r>
          <a:endParaRPr lang="en-US" sz="1600" kern="1200">
            <a:solidFill>
              <a:schemeClr val="bg1"/>
            </a:solidFill>
          </a:endParaRPr>
        </a:p>
        <a:p>
          <a:pPr lvl="0" algn="l" defTabSz="711200">
            <a:lnSpc>
              <a:spcPct val="90000"/>
            </a:lnSpc>
            <a:spcBef>
              <a:spcPct val="0"/>
            </a:spcBef>
            <a:spcAft>
              <a:spcPct val="35000"/>
            </a:spcAft>
          </a:pPr>
          <a:endParaRPr lang="en-US" sz="1600" kern="1200">
            <a:solidFill>
              <a:schemeClr val="bg1"/>
            </a:solidFill>
          </a:endParaRPr>
        </a:p>
      </dsp:txBody>
      <dsp:txXfrm>
        <a:off x="701043" y="320050"/>
        <a:ext cx="1341116" cy="822958"/>
      </dsp:txXfrm>
    </dsp:sp>
    <dsp:sp modelId="{5CA08F37-E3CF-4B8A-9F36-0402611FD899}">
      <dsp:nvSpPr>
        <dsp:cNvPr id="0" name=""/>
        <dsp:cNvSpPr/>
      </dsp:nvSpPr>
      <dsp:spPr>
        <a:xfrm>
          <a:off x="6" y="457206"/>
          <a:ext cx="1828795" cy="1828795"/>
        </a:xfrm>
        <a:prstGeom prst="ellipse">
          <a:avLst/>
        </a:prstGeom>
        <a:solidFill>
          <a:srgbClr val="984807">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711200">
            <a:lnSpc>
              <a:spcPct val="90000"/>
            </a:lnSpc>
            <a:spcBef>
              <a:spcPct val="0"/>
            </a:spcBef>
            <a:spcAft>
              <a:spcPct val="35000"/>
            </a:spcAft>
          </a:pPr>
          <a:endParaRPr lang="en-US" sz="1600" kern="1200">
            <a:solidFill>
              <a:schemeClr val="bg1"/>
            </a:solidFill>
          </a:endParaRPr>
        </a:p>
        <a:p>
          <a:pPr lvl="0" algn="l" defTabSz="711200">
            <a:lnSpc>
              <a:spcPct val="90000"/>
            </a:lnSpc>
            <a:spcBef>
              <a:spcPct val="0"/>
            </a:spcBef>
            <a:spcAft>
              <a:spcPct val="35000"/>
            </a:spcAft>
          </a:pPr>
          <a:endParaRPr lang="en-US" sz="1600" kern="1200">
            <a:solidFill>
              <a:schemeClr val="bg1"/>
            </a:solidFill>
          </a:endParaRPr>
        </a:p>
        <a:p>
          <a:pPr lvl="0" algn="l" defTabSz="711200">
            <a:lnSpc>
              <a:spcPct val="90000"/>
            </a:lnSpc>
            <a:spcBef>
              <a:spcPct val="0"/>
            </a:spcBef>
            <a:spcAft>
              <a:spcPct val="35000"/>
            </a:spcAft>
          </a:pPr>
          <a:endParaRPr lang="en-US" sz="1600" kern="1200">
            <a:solidFill>
              <a:schemeClr val="bg1"/>
            </a:solidFill>
          </a:endParaRPr>
        </a:p>
        <a:p>
          <a:pPr lvl="0" algn="l" defTabSz="711200">
            <a:lnSpc>
              <a:spcPct val="90000"/>
            </a:lnSpc>
            <a:spcBef>
              <a:spcPct val="0"/>
            </a:spcBef>
            <a:spcAft>
              <a:spcPct val="35000"/>
            </a:spcAft>
          </a:pPr>
          <a:r>
            <a:rPr lang="en-US" sz="1600" kern="1200">
              <a:solidFill>
                <a:schemeClr val="bg1"/>
              </a:solidFill>
            </a:rPr>
            <a:t>HM</a:t>
          </a:r>
        </a:p>
      </dsp:txBody>
      <dsp:txXfrm>
        <a:off x="559313" y="929645"/>
        <a:ext cx="1097277" cy="1005837"/>
      </dsp:txXfrm>
    </dsp:sp>
    <dsp:sp modelId="{03F083FC-F052-45A1-85EA-727C37CBE3FE}">
      <dsp:nvSpPr>
        <dsp:cNvPr id="0" name=""/>
        <dsp:cNvSpPr/>
      </dsp:nvSpPr>
      <dsp:spPr>
        <a:xfrm>
          <a:off x="228602" y="228602"/>
          <a:ext cx="457195" cy="457195"/>
        </a:xfrm>
        <a:prstGeom prst="ellipse">
          <a:avLst/>
        </a:prstGeom>
        <a:solidFill>
          <a:srgbClr val="FF0000">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444500">
            <a:lnSpc>
              <a:spcPct val="90000"/>
            </a:lnSpc>
            <a:spcBef>
              <a:spcPct val="0"/>
            </a:spcBef>
            <a:spcAft>
              <a:spcPct val="35000"/>
            </a:spcAft>
          </a:pPr>
          <a:r>
            <a:rPr lang="en-US" sz="1000" kern="1200">
              <a:solidFill>
                <a:schemeClr val="bg1"/>
              </a:solidFill>
            </a:rPr>
            <a:t>AUB</a:t>
          </a:r>
        </a:p>
      </dsp:txBody>
      <dsp:txXfrm>
        <a:off x="271654" y="346711"/>
        <a:ext cx="274317" cy="2514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E3025-FBED-4E7A-97AB-8F52C6DCD117}">
      <dsp:nvSpPr>
        <dsp:cNvPr id="0" name=""/>
        <dsp:cNvSpPr/>
      </dsp:nvSpPr>
      <dsp:spPr>
        <a:xfrm>
          <a:off x="457204" y="11"/>
          <a:ext cx="1828795" cy="1828795"/>
        </a:xfrm>
        <a:prstGeom prst="ellipse">
          <a:avLst/>
        </a:prstGeom>
        <a:solidFill>
          <a:srgbClr val="FF0000">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711200">
            <a:lnSpc>
              <a:spcPct val="90000"/>
            </a:lnSpc>
            <a:spcBef>
              <a:spcPct val="0"/>
            </a:spcBef>
            <a:spcAft>
              <a:spcPct val="35000"/>
            </a:spcAft>
          </a:pPr>
          <a:r>
            <a:rPr lang="en-US" sz="1600" kern="1200">
              <a:solidFill>
                <a:schemeClr val="bg1"/>
              </a:solidFill>
            </a:rPr>
            <a:t>                    AUB</a:t>
          </a:r>
        </a:p>
        <a:p>
          <a:pPr lvl="0" algn="l" defTabSz="711200">
            <a:lnSpc>
              <a:spcPct val="90000"/>
            </a:lnSpc>
            <a:spcBef>
              <a:spcPct val="0"/>
            </a:spcBef>
            <a:spcAft>
              <a:spcPct val="35000"/>
            </a:spcAft>
          </a:pPr>
          <a:endParaRPr lang="en-US" sz="1600" kern="1200">
            <a:solidFill>
              <a:schemeClr val="bg1"/>
            </a:solidFill>
          </a:endParaRPr>
        </a:p>
      </dsp:txBody>
      <dsp:txXfrm>
        <a:off x="701043" y="320050"/>
        <a:ext cx="1341116" cy="822958"/>
      </dsp:txXfrm>
    </dsp:sp>
    <dsp:sp modelId="{5CA08F37-E3CF-4B8A-9F36-0402611FD899}">
      <dsp:nvSpPr>
        <dsp:cNvPr id="0" name=""/>
        <dsp:cNvSpPr/>
      </dsp:nvSpPr>
      <dsp:spPr>
        <a:xfrm>
          <a:off x="6" y="469900"/>
          <a:ext cx="1828795" cy="1828795"/>
        </a:xfrm>
        <a:prstGeom prst="ellipse">
          <a:avLst/>
        </a:prstGeom>
        <a:solidFill>
          <a:srgbClr val="002060">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711200">
            <a:lnSpc>
              <a:spcPct val="90000"/>
            </a:lnSpc>
            <a:spcBef>
              <a:spcPct val="0"/>
            </a:spcBef>
            <a:spcAft>
              <a:spcPct val="35000"/>
            </a:spcAft>
          </a:pPr>
          <a:endParaRPr lang="en-US" sz="1600" kern="1200">
            <a:solidFill>
              <a:schemeClr val="bg1"/>
            </a:solidFill>
          </a:endParaRPr>
        </a:p>
        <a:p>
          <a:pPr lvl="0" algn="l" defTabSz="711200">
            <a:lnSpc>
              <a:spcPct val="90000"/>
            </a:lnSpc>
            <a:spcBef>
              <a:spcPct val="0"/>
            </a:spcBef>
            <a:spcAft>
              <a:spcPct val="35000"/>
            </a:spcAft>
          </a:pPr>
          <a:endParaRPr lang="en-US" sz="1600" kern="1200">
            <a:solidFill>
              <a:schemeClr val="bg1"/>
            </a:solidFill>
          </a:endParaRPr>
        </a:p>
        <a:p>
          <a:pPr lvl="0" algn="l" defTabSz="711200">
            <a:lnSpc>
              <a:spcPct val="90000"/>
            </a:lnSpc>
            <a:spcBef>
              <a:spcPct val="0"/>
            </a:spcBef>
            <a:spcAft>
              <a:spcPct val="35000"/>
            </a:spcAft>
          </a:pPr>
          <a:endParaRPr lang="en-US" sz="1600" kern="1200">
            <a:solidFill>
              <a:schemeClr val="bg1"/>
            </a:solidFill>
          </a:endParaRPr>
        </a:p>
        <a:p>
          <a:pPr lvl="0" algn="l" defTabSz="711200">
            <a:lnSpc>
              <a:spcPct val="90000"/>
            </a:lnSpc>
            <a:spcBef>
              <a:spcPct val="0"/>
            </a:spcBef>
            <a:spcAft>
              <a:spcPct val="35000"/>
            </a:spcAft>
          </a:pPr>
          <a:r>
            <a:rPr lang="en-US" sz="1600" kern="1200" err="1">
              <a:solidFill>
                <a:schemeClr val="bg1"/>
              </a:solidFill>
            </a:rPr>
            <a:t>Đau</a:t>
          </a:r>
          <a:endParaRPr lang="en-US" sz="1600" kern="1200">
            <a:solidFill>
              <a:schemeClr val="bg1"/>
            </a:solidFill>
          </a:endParaRPr>
        </a:p>
      </dsp:txBody>
      <dsp:txXfrm>
        <a:off x="559313" y="942339"/>
        <a:ext cx="1097277" cy="1005837"/>
      </dsp:txXfrm>
    </dsp:sp>
    <dsp:sp modelId="{03F083FC-F052-45A1-85EA-727C37CBE3FE}">
      <dsp:nvSpPr>
        <dsp:cNvPr id="0" name=""/>
        <dsp:cNvSpPr/>
      </dsp:nvSpPr>
      <dsp:spPr>
        <a:xfrm>
          <a:off x="228602" y="228602"/>
          <a:ext cx="457195" cy="457195"/>
        </a:xfrm>
        <a:prstGeom prst="ellipse">
          <a:avLst/>
        </a:prstGeom>
        <a:solidFill>
          <a:schemeClr val="accent6">
            <a:lumMod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444500">
            <a:lnSpc>
              <a:spcPct val="90000"/>
            </a:lnSpc>
            <a:spcBef>
              <a:spcPct val="0"/>
            </a:spcBef>
            <a:spcAft>
              <a:spcPct val="35000"/>
            </a:spcAft>
          </a:pPr>
          <a:r>
            <a:rPr lang="en-US" sz="1000" kern="1200">
              <a:solidFill>
                <a:schemeClr val="bg1"/>
              </a:solidFill>
            </a:rPr>
            <a:t>HM</a:t>
          </a:r>
        </a:p>
      </dsp:txBody>
      <dsp:txXfrm>
        <a:off x="271654" y="346711"/>
        <a:ext cx="274317" cy="2514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E3025-FBED-4E7A-97AB-8F52C6DCD117}">
      <dsp:nvSpPr>
        <dsp:cNvPr id="0" name=""/>
        <dsp:cNvSpPr/>
      </dsp:nvSpPr>
      <dsp:spPr>
        <a:xfrm>
          <a:off x="649279" y="34594"/>
          <a:ext cx="1660540" cy="1660540"/>
        </a:xfrm>
        <a:prstGeom prst="ellipse">
          <a:avLst/>
        </a:prstGeom>
        <a:solidFill>
          <a:srgbClr val="00206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b="1" kern="1200" err="1">
              <a:solidFill>
                <a:schemeClr val="bg1"/>
              </a:solidFill>
            </a:rPr>
            <a:t>Đau</a:t>
          </a:r>
          <a:endParaRPr lang="en-US" sz="2000" b="1" kern="1200">
            <a:solidFill>
              <a:schemeClr val="bg1"/>
            </a:solidFill>
          </a:endParaRPr>
        </a:p>
      </dsp:txBody>
      <dsp:txXfrm>
        <a:off x="870685" y="325189"/>
        <a:ext cx="1217729" cy="747243"/>
      </dsp:txXfrm>
    </dsp:sp>
    <dsp:sp modelId="{5CA08F37-E3CF-4B8A-9F36-0402611FD899}">
      <dsp:nvSpPr>
        <dsp:cNvPr id="0" name=""/>
        <dsp:cNvSpPr/>
      </dsp:nvSpPr>
      <dsp:spPr>
        <a:xfrm>
          <a:off x="1248458" y="1072432"/>
          <a:ext cx="1660540" cy="1660540"/>
        </a:xfrm>
        <a:prstGeom prst="ellipse">
          <a:avLst/>
        </a:prstGeom>
        <a:solidFill>
          <a:srgbClr val="FF0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b="1" kern="1200">
              <a:solidFill>
                <a:schemeClr val="bg1"/>
              </a:solidFill>
            </a:rPr>
            <a:t>AUB-A</a:t>
          </a:r>
        </a:p>
      </dsp:txBody>
      <dsp:txXfrm>
        <a:off x="1756306" y="1501405"/>
        <a:ext cx="996324" cy="913297"/>
      </dsp:txXfrm>
    </dsp:sp>
    <dsp:sp modelId="{03F083FC-F052-45A1-85EA-727C37CBE3FE}">
      <dsp:nvSpPr>
        <dsp:cNvPr id="0" name=""/>
        <dsp:cNvSpPr/>
      </dsp:nvSpPr>
      <dsp:spPr>
        <a:xfrm>
          <a:off x="50101" y="1072432"/>
          <a:ext cx="1660540" cy="1660540"/>
        </a:xfrm>
        <a:prstGeom prst="ellipse">
          <a:avLst/>
        </a:prstGeom>
        <a:solidFill>
          <a:schemeClr val="accent6">
            <a:lumMod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b="1" kern="1200" err="1">
              <a:solidFill>
                <a:schemeClr val="bg1"/>
              </a:solidFill>
            </a:rPr>
            <a:t>Hiếm</a:t>
          </a:r>
          <a:r>
            <a:rPr lang="en-US" sz="2000" b="1" kern="1200">
              <a:solidFill>
                <a:schemeClr val="bg1"/>
              </a:solidFill>
            </a:rPr>
            <a:t> </a:t>
          </a:r>
          <a:r>
            <a:rPr lang="en-US" sz="2000" b="1" kern="1200" err="1">
              <a:solidFill>
                <a:schemeClr val="bg1"/>
              </a:solidFill>
            </a:rPr>
            <a:t>muộn</a:t>
          </a:r>
          <a:endParaRPr lang="en-US" sz="2000" b="1" kern="1200">
            <a:solidFill>
              <a:schemeClr val="bg1"/>
            </a:solidFill>
          </a:endParaRPr>
        </a:p>
      </dsp:txBody>
      <dsp:txXfrm>
        <a:off x="206468" y="1501405"/>
        <a:ext cx="996324" cy="913297"/>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5CB36-E37F-0D49-A534-EF7C029525DB}" type="datetimeFigureOut">
              <a:t>11/17/2021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86772-6A19-3E4B-80CA-769BF1BD0A7F}" type="slidenum">
              <a:t>‹#›</a:t>
            </a:fld>
            <a:endParaRPr lang="en-US"/>
          </a:p>
        </p:txBody>
      </p:sp>
    </p:spTree>
    <p:extLst>
      <p:ext uri="{BB962C8B-B14F-4D97-AF65-F5344CB8AC3E}">
        <p14:creationId xmlns:p14="http://schemas.microsoft.com/office/powerpoint/2010/main" val="3412460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Ở người nữ, u xơ-cơ tử cung là khối u sinh dục thường gặp nhất.</a:t>
            </a:r>
            <a:endParaRPr lang="vi-VN"/>
          </a:p>
          <a:p>
            <a:r>
              <a:rPr lang="vi-VN" sz="1200" kern="1200">
                <a:solidFill>
                  <a:schemeClr val="tx1"/>
                </a:solidFill>
                <a:effectLst/>
                <a:latin typeface="+mn-lt"/>
                <a:ea typeface="+mn-ea"/>
                <a:cs typeface="+mn-cs"/>
              </a:rPr>
              <a:t>70-80% phụ nữ ở độ tuổi 50 có mang trong mình ít nhất một nhân xơ tử cung.</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Nguyên nhân gây u xơ-cơ tử cung hiện vẫn chưa được biết chính xác.</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Bài giảng này trình bày những luận điểm đương đại về bệnh sinh của u xơ-cơ tử cung, và dùng chúng để lí giải những quan điểm điều trị hiện hành.</a:t>
            </a:r>
            <a:endParaRPr lang="vi-VN"/>
          </a:p>
        </p:txBody>
      </p:sp>
      <p:sp>
        <p:nvSpPr>
          <p:cNvPr id="4" name="Slide Number Placeholder 3"/>
          <p:cNvSpPr>
            <a:spLocks noGrp="1"/>
          </p:cNvSpPr>
          <p:nvPr>
            <p:ph type="sldNum" sz="quarter" idx="5"/>
          </p:nvPr>
        </p:nvSpPr>
        <p:spPr/>
        <p:txBody>
          <a:bodyPr/>
          <a:lstStyle/>
          <a:p>
            <a:fld id="{C5986772-6A19-3E4B-80CA-769BF1BD0A7F}" type="slidenum">
              <a:t>1</a:t>
            </a:fld>
            <a:endParaRPr lang="en-US"/>
          </a:p>
        </p:txBody>
      </p:sp>
    </p:spTree>
    <p:extLst>
      <p:ext uri="{BB962C8B-B14F-4D97-AF65-F5344CB8AC3E}">
        <p14:creationId xmlns:p14="http://schemas.microsoft.com/office/powerpoint/2010/main" val="3129990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Khi khảo sát tổng hoà micro RNA ở các u xơ-cơ tử cung khác nhau, người ta nhận thấy rằng chúng rất khác nhau về tổng hoà các micro RNA.</a:t>
            </a:r>
          </a:p>
          <a:p>
            <a:r>
              <a:rPr lang="en-US"/>
              <a:t>Chính sự khác biệt về tổng hoà micro RNA tạo ra sự khác biệt về điều hoà gene, dẫn đến khác biệt trong cấu tạo mô học của các u xơ tử cung, cũng như sự khác biệt trong đáp ứng với điều trị nội khoa của chúng.</a:t>
            </a:r>
          </a:p>
          <a:p>
            <a:r>
              <a:rPr lang="en-US"/>
              <a:t>Như vậy, về mặt lí thuyết, có thể xem tổng hoà các micro RNA như chỉ báo chẩn đoán, tiên lượng khả năng đáp ứng với điều trị nội khoa của các u xơ-cơ tử cung.</a:t>
            </a:r>
          </a:p>
        </p:txBody>
      </p:sp>
      <p:sp>
        <p:nvSpPr>
          <p:cNvPr id="4" name="Slide Number Placeholder 3"/>
          <p:cNvSpPr>
            <a:spLocks noGrp="1"/>
          </p:cNvSpPr>
          <p:nvPr>
            <p:ph type="sldNum" sz="quarter" idx="5"/>
          </p:nvPr>
        </p:nvSpPr>
        <p:spPr/>
        <p:txBody>
          <a:bodyPr/>
          <a:lstStyle/>
          <a:p>
            <a:fld id="{C5986772-6A19-3E4B-80CA-769BF1BD0A7F}" type="slidenum">
              <a:t>10</a:t>
            </a:fld>
            <a:endParaRPr lang="en-US"/>
          </a:p>
        </p:txBody>
      </p:sp>
    </p:spTree>
    <p:extLst>
      <p:ext uri="{BB962C8B-B14F-4D97-AF65-F5344CB8AC3E}">
        <p14:creationId xmlns:p14="http://schemas.microsoft.com/office/powerpoint/2010/main" val="382180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Về mặt di truyền, thay đổi trên gene </a:t>
            </a:r>
            <a:r>
              <a:rPr lang="en-US" i="1"/>
              <a:t>HMG2A</a:t>
            </a:r>
            <a:r>
              <a:rPr lang="en-US"/>
              <a:t> được xem là khởi điểm của bệnh sinh của u xơ-cơ tử cung. Đây là </a:t>
            </a:r>
            <a:r>
              <a:rPr lang="en-US" i="1"/>
              <a:t>điều kiện cần</a:t>
            </a:r>
            <a:r>
              <a:rPr lang="en-US"/>
              <a:t> để gây ra u xơ-cơ tử cung.</a:t>
            </a:r>
          </a:p>
          <a:p>
            <a:r>
              <a:rPr lang="en-US"/>
              <a:t>Do sở hữu gene </a:t>
            </a:r>
            <a:r>
              <a:rPr lang="en-US" i="1"/>
              <a:t>HMG2A </a:t>
            </a:r>
            <a:r>
              <a:rPr lang="en-US"/>
              <a:t>đột biến bị kích hoạt trong điều kiện môi trường bất thường, các tế bào gốc sẽ chuyển dạng thành kiểu tế bào có khả năng phân chia và chế tiết.</a:t>
            </a:r>
          </a:p>
          <a:p>
            <a:r>
              <a:rPr lang="en-US"/>
              <a:t>Các tế bào chuyển dạng sẽ trở thành các tế bào khối u, và tiếp tục phân chia, phát triển khi có sự tham gia của các steroid sinh </a:t>
            </a:r>
            <a:r>
              <a:rPr lang="en-US" i="1"/>
              <a:t>và</a:t>
            </a:r>
            <a:r>
              <a:rPr lang="en-US"/>
              <a:t> hệ thống các yếu tố cận tiết và kiểm soát tế bào theo con đường Wnt/</a:t>
            </a:r>
            <a:r>
              <a:rPr lang="el-GR"/>
              <a:t>β</a:t>
            </a:r>
            <a:r>
              <a:rPr lang="vi-VN"/>
              <a:t>-</a:t>
            </a:r>
            <a:r>
              <a:rPr lang="en-US"/>
              <a:t>Catenin.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Bất thường trong tổng hoà các micro RNA (mi-RNA profile) dẫn đến mất khả năng kiểm soát chu trình tế bào. Đây là </a:t>
            </a:r>
            <a:r>
              <a:rPr lang="en-US" i="1"/>
              <a:t>điều kiện đủ</a:t>
            </a:r>
            <a:r>
              <a:rPr lang="en-US"/>
              <a:t> để gây ra u xơ-cơ tử cung.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C5986772-6A19-3E4B-80CA-769BF1BD0A7F}" type="slidenum">
              <a:t>11</a:t>
            </a:fld>
            <a:endParaRPr lang="en-US"/>
          </a:p>
        </p:txBody>
      </p:sp>
    </p:spTree>
    <p:extLst>
      <p:ext uri="{BB962C8B-B14F-4D97-AF65-F5344CB8AC3E}">
        <p14:creationId xmlns:p14="http://schemas.microsoft.com/office/powerpoint/2010/main" val="4240522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U xơ-cơ tử cung có thể xuất hiện ở bất cứ vị trí nào trên tử cung.</a:t>
            </a:r>
          </a:p>
          <a:p>
            <a:r>
              <a:rPr lang="vi-VN" sz="1200" kern="1200">
                <a:solidFill>
                  <a:schemeClr val="tx1"/>
                </a:solidFill>
                <a:effectLst/>
                <a:latin typeface="+mn-lt"/>
                <a:ea typeface="+mn-ea"/>
                <a:cs typeface="+mn-cs"/>
              </a:rPr>
              <a:t>Tùy theo vị trí mà khối u có thể có biểu hiện qua triệu chứng lâm sàng (than phiền chủ) hay hoàn toàn không có than phiền chủ.</a:t>
            </a:r>
            <a:endParaRPr lang="vi-VN"/>
          </a:p>
          <a:p>
            <a:r>
              <a:rPr lang="vi-VN" sz="1200" kern="1200">
                <a:solidFill>
                  <a:schemeClr val="tx1"/>
                </a:solidFill>
                <a:effectLst/>
                <a:latin typeface="+mn-lt"/>
                <a:ea typeface="+mn-ea"/>
                <a:cs typeface="+mn-cs"/>
              </a:rPr>
              <a:t>Có̉ 3 nhóm vị trí chính: dưới niêm mạc, trong cơ, dưới thanh mạc. Ngoài ra, còn các u xơ-cơ tử cung có vị trí hỗn hợp.</a:t>
            </a:r>
          </a:p>
          <a:p>
            <a:r>
              <a:rPr lang="vi-VN" sz="1200" kern="1200">
                <a:solidFill>
                  <a:schemeClr val="tx1"/>
                </a:solidFill>
                <a:effectLst/>
                <a:latin typeface="+mn-lt"/>
                <a:ea typeface="+mn-ea"/>
                <a:cs typeface="+mn-cs"/>
              </a:rPr>
              <a:t>Năm 2011, Liên đoàn Sản Phụ khoa Quốc Tế (FIGO) đã khuyến nghị thực hành đồng thuận về phân loại các u xơ-cơ tử cung theo mô tả vị trí. </a:t>
            </a:r>
          </a:p>
          <a:p>
            <a:r>
              <a:rPr lang="vi-VN" sz="1200" kern="1200">
                <a:solidFill>
                  <a:schemeClr val="tx1"/>
                </a:solidFill>
                <a:effectLst/>
                <a:latin typeface="+mn-lt"/>
                <a:ea typeface="+mn-ea"/>
                <a:cs typeface="+mn-cs"/>
              </a:rPr>
              <a:t>Bản phân loại này đã được chỉnh sửa vào năm 2018.</a:t>
            </a:r>
          </a:p>
          <a:p>
            <a:r>
              <a:rPr lang="vi-VN" sz="1200" kern="1200">
                <a:solidFill>
                  <a:schemeClr val="tx1"/>
                </a:solidFill>
                <a:effectLst/>
                <a:latin typeface="+mn-lt"/>
                <a:ea typeface="+mn-ea"/>
                <a:cs typeface="+mn-cs"/>
              </a:rPr>
              <a:t>Các u xơ-cơ tử cung dưới niêm mạc là các khối u có nhiều khả năng gây ra triệu chứng nhất, thường là xuất huyết tử cung bất thường (AUB-L).</a:t>
            </a:r>
          </a:p>
          <a:p>
            <a:r>
              <a:rPr lang="vi-VN" sz="1200" kern="1200">
                <a:solidFill>
                  <a:schemeClr val="tx1"/>
                </a:solidFill>
                <a:effectLst/>
                <a:latin typeface="+mn-lt"/>
                <a:ea typeface="+mn-ea"/>
                <a:cs typeface="+mn-cs"/>
              </a:rPr>
              <a:t>Theo đồng thuận FIGO 2018, các u xơ-cơ tử cung dưới niêm mạc được chia thành 4 nhóm tuỳ theo tỉ lệ % thể khối hiện diện (lộ vào) trong buồng tử cung.</a:t>
            </a:r>
          </a:p>
          <a:p>
            <a:pPr marL="171450" indent="-171450">
              <a:buFont typeface="Arial" panose="020B0604020202020204" pitchFamily="34" charset="0"/>
              <a:buChar char="•"/>
            </a:pPr>
            <a:r>
              <a:rPr lang="vi-VN" sz="1200" kern="1200">
                <a:solidFill>
                  <a:schemeClr val="tx1"/>
                </a:solidFill>
                <a:effectLst/>
                <a:latin typeface="+mn-lt"/>
                <a:ea typeface="+mn-ea"/>
                <a:cs typeface="+mn-cs"/>
              </a:rPr>
              <a:t>L</a:t>
            </a:r>
            <a:r>
              <a:rPr lang="vi-VN" sz="1200" kern="1200" baseline="-25000">
                <a:solidFill>
                  <a:schemeClr val="tx1"/>
                </a:solidFill>
                <a:effectLst/>
                <a:latin typeface="+mn-lt"/>
                <a:ea typeface="+mn-ea"/>
                <a:cs typeface="+mn-cs"/>
              </a:rPr>
              <a:t>0</a:t>
            </a:r>
            <a:r>
              <a:rPr lang="vi-VN" sz="1200" kern="1200">
                <a:solidFill>
                  <a:schemeClr val="tx1"/>
                </a:solidFill>
                <a:effectLst/>
                <a:latin typeface="+mn-lt"/>
                <a:ea typeface="+mn-ea"/>
                <a:cs typeface="+mn-cs"/>
              </a:rPr>
              <a:t> (100%, có cuống).</a:t>
            </a:r>
          </a:p>
          <a:p>
            <a:pPr marL="171450" indent="-171450">
              <a:buFont typeface="Arial" panose="020B0604020202020204" pitchFamily="34" charset="0"/>
              <a:buChar char="•"/>
            </a:pPr>
            <a:r>
              <a:rPr lang="vi-VN" sz="1200" kern="1200">
                <a:solidFill>
                  <a:schemeClr val="tx1"/>
                </a:solidFill>
                <a:effectLst/>
                <a:latin typeface="+mn-lt"/>
                <a:ea typeface="+mn-ea"/>
                <a:cs typeface="+mn-cs"/>
              </a:rPr>
              <a:t>L</a:t>
            </a:r>
            <a:r>
              <a:rPr lang="vi-VN" sz="1200" kern="1200" baseline="-25000">
                <a:solidFill>
                  <a:schemeClr val="tx1"/>
                </a:solidFill>
                <a:effectLst/>
                <a:latin typeface="+mn-lt"/>
                <a:ea typeface="+mn-ea"/>
                <a:cs typeface="+mn-cs"/>
              </a:rPr>
              <a:t>1</a:t>
            </a:r>
            <a:r>
              <a:rPr lang="vi-VN" sz="1200" kern="1200">
                <a:solidFill>
                  <a:schemeClr val="tx1"/>
                </a:solidFill>
                <a:effectLst/>
                <a:latin typeface="+mn-lt"/>
                <a:ea typeface="+mn-ea"/>
                <a:cs typeface="+mn-cs"/>
              </a:rPr>
              <a:t> (không quá ½ trong cơ).</a:t>
            </a:r>
          </a:p>
          <a:p>
            <a:pPr marL="171450" indent="-171450">
              <a:buFont typeface="Arial" panose="020B0604020202020204" pitchFamily="34" charset="0"/>
              <a:buChar char="•"/>
            </a:pPr>
            <a:r>
              <a:rPr lang="vi-VN" sz="1200" kern="1200">
                <a:solidFill>
                  <a:schemeClr val="tx1"/>
                </a:solidFill>
                <a:effectLst/>
                <a:latin typeface="+mn-lt"/>
                <a:ea typeface="+mn-ea"/>
                <a:cs typeface="+mn-cs"/>
              </a:rPr>
              <a:t>L</a:t>
            </a:r>
            <a:r>
              <a:rPr lang="vi-VN" sz="1200" kern="1200" baseline="-25000">
                <a:solidFill>
                  <a:schemeClr val="tx1"/>
                </a:solidFill>
                <a:effectLst/>
                <a:latin typeface="+mn-lt"/>
                <a:ea typeface="+mn-ea"/>
                <a:cs typeface="+mn-cs"/>
              </a:rPr>
              <a:t>2</a:t>
            </a:r>
            <a:r>
              <a:rPr lang="vi-VN" sz="1200" kern="1200">
                <a:solidFill>
                  <a:schemeClr val="tx1"/>
                </a:solidFill>
                <a:effectLst/>
                <a:latin typeface="+mn-lt"/>
                <a:ea typeface="+mn-ea"/>
                <a:cs typeface="+mn-cs"/>
              </a:rPr>
              <a:t> (ít nhất ½ trong cơ).</a:t>
            </a:r>
          </a:p>
          <a:p>
            <a:pPr marL="171450" indent="-171450">
              <a:buFont typeface="Arial" panose="020B0604020202020204" pitchFamily="34" charset="0"/>
              <a:buChar char="•"/>
            </a:pPr>
            <a:r>
              <a:rPr lang="vi-VN" sz="1200" kern="1200">
                <a:solidFill>
                  <a:schemeClr val="tx1"/>
                </a:solidFill>
                <a:effectLst/>
                <a:latin typeface="+mn-lt"/>
                <a:ea typeface="+mn-ea"/>
                <a:cs typeface="+mn-cs"/>
              </a:rPr>
              <a:t>L</a:t>
            </a:r>
            <a:r>
              <a:rPr lang="vi-VN" sz="1200" kern="1200" baseline="-25000">
                <a:solidFill>
                  <a:schemeClr val="tx1"/>
                </a:solidFill>
                <a:effectLst/>
                <a:latin typeface="+mn-lt"/>
                <a:ea typeface="+mn-ea"/>
                <a:cs typeface="+mn-cs"/>
              </a:rPr>
              <a:t>3</a:t>
            </a:r>
            <a:r>
              <a:rPr lang="vi-VN" sz="1200" kern="1200">
                <a:solidFill>
                  <a:schemeClr val="tx1"/>
                </a:solidFill>
                <a:effectLst/>
                <a:latin typeface="+mn-lt"/>
                <a:ea typeface="+mn-ea"/>
                <a:cs typeface="+mn-cs"/>
              </a:rPr>
              <a:t> (100% trong cơ, nhưng có tiếp xúc với niêm mạc). </a:t>
            </a:r>
            <a:endParaRPr lang="vi-VN"/>
          </a:p>
        </p:txBody>
      </p:sp>
      <p:sp>
        <p:nvSpPr>
          <p:cNvPr id="4" name="Slide Number Placeholder 3"/>
          <p:cNvSpPr>
            <a:spLocks noGrp="1"/>
          </p:cNvSpPr>
          <p:nvPr>
            <p:ph type="sldNum" sz="quarter" idx="5"/>
          </p:nvPr>
        </p:nvSpPr>
        <p:spPr/>
        <p:txBody>
          <a:bodyPr/>
          <a:lstStyle/>
          <a:p>
            <a:fld id="{C5986772-6A19-3E4B-80CA-769BF1BD0A7F}" type="slidenum">
              <a:t>12</a:t>
            </a:fld>
            <a:endParaRPr lang="en-US"/>
          </a:p>
        </p:txBody>
      </p:sp>
    </p:spTree>
    <p:extLst>
      <p:ext uri="{BB962C8B-B14F-4D97-AF65-F5344CB8AC3E}">
        <p14:creationId xmlns:p14="http://schemas.microsoft.com/office/powerpoint/2010/main" val="2158389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Hình ảnh học là phương tiện chủ lực cho thiết lập chẩn đoán các bệnh lí lành tính của tử cung.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Việc dùng hệ thống thuật ngữ (lexicon) được đồng thuận, đưa ra bởi IETA (2010) cho khảo sát nội mạc tử cung và MUSA (2015) cho khảo sát cơ tử cung là cần thiết để xây dựng được cơ sở dữ liệu chung.</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Siêu âm là phương tiện khảo sát hình ảnh đầu tay cho thực hiện chẩn đoán, và cho đánh giá các bệnh lý lành tính của tử cung.</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Đối với u xơ-cơ tử cung, siêu âm thang xám (grey-scale) có tính giá trị rất cao, với độ nhạy có thể đạt đến 95-100%.</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Hình ảnh điển hình của u xơ-cơ tử cung trên siêu âm thang xám là ổ hồi âm kém hoặc không đồng nhất, giới hạn rõ, phân biệt rõ với mô chung quanh, có bóng giảm âm phía sau.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Một hình ảnh điển hình của u xơ-cơ tử cung trên siêu âm thang xám thường là đủ để kết luận u xơ-cơ tử cung.</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Siêu âm thang xám có thể cung cấp hầu hết các thông tin cần thiết cho thiết lập chẩn đoán u xơ-cơ tử cung.</a:t>
            </a:r>
          </a:p>
        </p:txBody>
      </p:sp>
      <p:sp>
        <p:nvSpPr>
          <p:cNvPr id="4" name="Slide Number Placeholder 3"/>
          <p:cNvSpPr>
            <a:spLocks noGrp="1"/>
          </p:cNvSpPr>
          <p:nvPr>
            <p:ph type="sldNum" sz="quarter" idx="5"/>
          </p:nvPr>
        </p:nvSpPr>
        <p:spPr/>
        <p:txBody>
          <a:bodyPr/>
          <a:lstStyle/>
          <a:p>
            <a:fld id="{C5986772-6A19-3E4B-80CA-769BF1BD0A7F}" type="slidenum">
              <a:t>13</a:t>
            </a:fld>
            <a:endParaRPr lang="en-US"/>
          </a:p>
        </p:txBody>
      </p:sp>
    </p:spTree>
    <p:extLst>
      <p:ext uri="{BB962C8B-B14F-4D97-AF65-F5344CB8AC3E}">
        <p14:creationId xmlns:p14="http://schemas.microsoft.com/office/powerpoint/2010/main" val="4032478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Về mặt triệu chứng học, ⅔ các u xơ-cơ tử cung là các u không triệu chứng. Chúng không gây ra bất cứ vấn đề hay than phiền chủ nào.</a:t>
            </a:r>
          </a:p>
          <a:p>
            <a:r>
              <a:rPr lang="en-US"/>
              <a:t>Chỉ có </a:t>
            </a:r>
            <a:r>
              <a:rPr lang="vi-VN"/>
              <a:t>⅓ số u xơ-cơ tử cung là gây ra một than phiền nào đó, ở các mức độ khác nhau. Vấn đề biểu hiện ra ngoài có thể là xuất huyết tử cung bất thường, chèn ép, đau do thoái hoá, kết cục sản khoa bất lợi (sẩy thai muộn, sinh non…) hay hiếm muộn.</a:t>
            </a:r>
          </a:p>
          <a:p>
            <a:r>
              <a:rPr lang="vi-VN"/>
              <a:t>Tỉ lệ các u xơ-cơ tử cung có triệu chứng đòi hỏi can thiệp ngoại khoa là rất thấp.</a:t>
            </a:r>
            <a:endParaRPr lang="en-US"/>
          </a:p>
        </p:txBody>
      </p:sp>
      <p:sp>
        <p:nvSpPr>
          <p:cNvPr id="4" name="Slide Number Placeholder 3"/>
          <p:cNvSpPr>
            <a:spLocks noGrp="1"/>
          </p:cNvSpPr>
          <p:nvPr>
            <p:ph type="sldNum" sz="quarter" idx="5"/>
          </p:nvPr>
        </p:nvSpPr>
        <p:spPr/>
        <p:txBody>
          <a:bodyPr/>
          <a:lstStyle/>
          <a:p>
            <a:fld id="{C5986772-6A19-3E4B-80CA-769BF1BD0A7F}" type="slidenum">
              <a:t>14</a:t>
            </a:fld>
            <a:endParaRPr lang="en-US"/>
          </a:p>
        </p:txBody>
      </p:sp>
    </p:spTree>
    <p:extLst>
      <p:ext uri="{BB962C8B-B14F-4D97-AF65-F5344CB8AC3E}">
        <p14:creationId xmlns:p14="http://schemas.microsoft.com/office/powerpoint/2010/main" val="3207690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Trước tiên, cần xác định đúng vấn đề chủ của u xơ-cơ tử cung trong bệnh cảnh chung.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Do tính chất quá phổ biến của u xơ-cơ tử cung, và do ⅔ trong số chúng là không triệu chứng, nên cần rất thận trọng khi “cố tìm cách gán ghép” các triệu chứng quan sát thấy cho một u xơ-cơ tử cung.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Ví dụ dễ thấy nhất là một người phụ nữ ở độ tuổi tiền mãn kinh, có u xơ-cơ tử cung và đến khám vì xuất huyết tử cung bất thường. Trong trường hợp này, cần thận trọng trong kết luận: liệu đó là AUB-L hay chỉ là rối loạn tiền mãn kinh (AUB-O) và có một u xơ-cơ tử cung không triệu chứng cùng tồn tại ngẫu nhiên?</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Muốn làm được điều này, cần nhận diện đúng vấn đề chủ.</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Phân tích toàn diện bệnh cảnh và thử dùng các hiểu biết triệu chứng học của u xơ-cơ tử cung để lí giải vấn đề chủ. Nếu lí giải thành công mối liên hệ, thì có thể kết luận về quan hệ nhân quả của u xơ-cơ tử cung và bệnh cảnh lâm sàng.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Phân tích kĩ lưỡng sự tham gia của các yếu tố khác vào bệnh cảnh là cần thiết, nhằm tìm thêm thông tin lí giải cho mối quan hệ vấn đề chủ - u xơ-cơ.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Đánh giá sự tham gia của các yếu tố tuỳ hành vào bệnh cảnh như kế hoạch sinh con, tuổi tác… cũng rất quan trọng. Khác biệt về yếu tố tuỳ hành có thể làm thay đổi hẳn hướng quản lí một u xơ-cơ tử cung.</a:t>
            </a:r>
            <a:endParaRPr lang="en-US"/>
          </a:p>
        </p:txBody>
      </p:sp>
      <p:sp>
        <p:nvSpPr>
          <p:cNvPr id="4" name="Slide Number Placeholder 3"/>
          <p:cNvSpPr>
            <a:spLocks noGrp="1"/>
          </p:cNvSpPr>
          <p:nvPr>
            <p:ph type="sldNum" sz="quarter" idx="5"/>
          </p:nvPr>
        </p:nvSpPr>
        <p:spPr/>
        <p:txBody>
          <a:bodyPr/>
          <a:lstStyle/>
          <a:p>
            <a:fld id="{C5986772-6A19-3E4B-80CA-769BF1BD0A7F}" type="slidenum">
              <a:t>15</a:t>
            </a:fld>
            <a:endParaRPr lang="en-US"/>
          </a:p>
        </p:txBody>
      </p:sp>
    </p:spTree>
    <p:extLst>
      <p:ext uri="{BB962C8B-B14F-4D97-AF65-F5344CB8AC3E}">
        <p14:creationId xmlns:p14="http://schemas.microsoft.com/office/powerpoint/2010/main" val="197691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Như vậy, hiểu</a:t>
            </a:r>
            <a:r>
              <a:rPr lang="en-US"/>
              <a:t> biết đương đại </a:t>
            </a:r>
            <a:r>
              <a:rPr lang="en-US" err="1"/>
              <a:t>về</a:t>
            </a:r>
            <a:r>
              <a:rPr lang="en-US"/>
              <a:t> </a:t>
            </a:r>
            <a:r>
              <a:rPr lang="en-US" err="1"/>
              <a:t>bệnh</a:t>
            </a:r>
            <a:r>
              <a:rPr lang="en-US"/>
              <a:t> </a:t>
            </a:r>
            <a:r>
              <a:rPr lang="en-US" err="1"/>
              <a:t>học</a:t>
            </a:r>
            <a:r>
              <a:rPr lang="en-US"/>
              <a:t> của u xơ-cơ tử cung đã dẫn đến rất nhiều thay đổi trong </a:t>
            </a:r>
            <a:r>
              <a:rPr lang="en-US" err="1"/>
              <a:t>tư</a:t>
            </a:r>
            <a:r>
              <a:rPr lang="en-US"/>
              <a:t> </a:t>
            </a:r>
            <a:r>
              <a:rPr lang="en-US" err="1"/>
              <a:t>duy tiếp cận và quản lí bệnh lí này.</a:t>
            </a:r>
          </a:p>
          <a:p>
            <a:r>
              <a:rPr lang="en-US" err="1"/>
              <a:t>Có thể tóm tắt như sau:</a:t>
            </a:r>
          </a:p>
          <a:p>
            <a:r>
              <a:rPr lang="en-US" err="1"/>
              <a:t>U xơ-cơ tử cung là một bệnh</a:t>
            </a:r>
            <a:r>
              <a:rPr lang="en-US"/>
              <a:t> </a:t>
            </a:r>
            <a:r>
              <a:rPr lang="en-US" err="1"/>
              <a:t>lý</a:t>
            </a:r>
            <a:r>
              <a:rPr lang="en-US"/>
              <a:t> </a:t>
            </a:r>
            <a:r>
              <a:rPr lang="en-US" err="1"/>
              <a:t>xuất</a:t>
            </a:r>
            <a:r>
              <a:rPr lang="en-US"/>
              <a:t> </a:t>
            </a:r>
            <a:r>
              <a:rPr lang="en-US" err="1"/>
              <a:t>phát</a:t>
            </a:r>
            <a:r>
              <a:rPr lang="en-US"/>
              <a:t> </a:t>
            </a:r>
            <a:r>
              <a:rPr lang="en-US" err="1"/>
              <a:t>từ</a:t>
            </a:r>
            <a:r>
              <a:rPr lang="en-US"/>
              <a:t> sự </a:t>
            </a:r>
            <a:r>
              <a:rPr lang="en-US" err="1"/>
              <a:t>chuyển</a:t>
            </a:r>
            <a:r>
              <a:rPr lang="en-US"/>
              <a:t> </a:t>
            </a:r>
            <a:r>
              <a:rPr lang="en-US" err="1"/>
              <a:t>đổi</a:t>
            </a:r>
            <a:r>
              <a:rPr lang="en-US"/>
              <a:t> </a:t>
            </a:r>
            <a:r>
              <a:rPr lang="en-US" err="1"/>
              <a:t>tế</a:t>
            </a:r>
            <a:r>
              <a:rPr lang="en-US"/>
              <a:t> </a:t>
            </a:r>
            <a:r>
              <a:rPr lang="en-US" err="1"/>
              <a:t>bào, với</a:t>
            </a:r>
            <a:r>
              <a:rPr lang="en-US"/>
              <a:t> </a:t>
            </a:r>
            <a:r>
              <a:rPr lang="en-US" err="1"/>
              <a:t>xuất</a:t>
            </a:r>
            <a:r>
              <a:rPr lang="en-US"/>
              <a:t> </a:t>
            </a:r>
            <a:r>
              <a:rPr lang="en-US" err="1"/>
              <a:t>phát</a:t>
            </a:r>
            <a:r>
              <a:rPr lang="en-US"/>
              <a:t> </a:t>
            </a:r>
            <a:r>
              <a:rPr lang="en-US" err="1"/>
              <a:t>điểm</a:t>
            </a:r>
            <a:r>
              <a:rPr lang="en-US"/>
              <a:t> </a:t>
            </a:r>
            <a:r>
              <a:rPr lang="en-US" err="1"/>
              <a:t>là</a:t>
            </a:r>
            <a:r>
              <a:rPr lang="en-US"/>
              <a:t> </a:t>
            </a:r>
            <a:r>
              <a:rPr lang="en-US" err="1"/>
              <a:t>các</a:t>
            </a:r>
            <a:r>
              <a:rPr lang="en-US"/>
              <a:t> </a:t>
            </a:r>
            <a:r>
              <a:rPr lang="en-US" err="1"/>
              <a:t>bất</a:t>
            </a:r>
            <a:r>
              <a:rPr lang="en-US"/>
              <a:t> </a:t>
            </a:r>
            <a:r>
              <a:rPr lang="en-US" err="1"/>
              <a:t>thường</a:t>
            </a:r>
            <a:r>
              <a:rPr lang="en-US"/>
              <a:t> về di </a:t>
            </a:r>
            <a:r>
              <a:rPr lang="en-US" err="1"/>
              <a:t>truyền, chịu</a:t>
            </a:r>
            <a:r>
              <a:rPr lang="en-US"/>
              <a:t> </a:t>
            </a:r>
            <a:r>
              <a:rPr lang="en-US" err="1"/>
              <a:t>sự</a:t>
            </a:r>
            <a:r>
              <a:rPr lang="en-US"/>
              <a:t> chi </a:t>
            </a:r>
            <a:r>
              <a:rPr lang="en-US" err="1"/>
              <a:t>phối</a:t>
            </a:r>
            <a:r>
              <a:rPr lang="en-US"/>
              <a:t> </a:t>
            </a:r>
            <a:r>
              <a:rPr lang="en-US" err="1"/>
              <a:t>của</a:t>
            </a:r>
            <a:r>
              <a:rPr lang="en-US"/>
              <a:t> </a:t>
            </a:r>
            <a:r>
              <a:rPr lang="en-US" err="1"/>
              <a:t>các</a:t>
            </a:r>
            <a:r>
              <a:rPr lang="en-US"/>
              <a:t> </a:t>
            </a:r>
            <a:r>
              <a:rPr lang="en-US" err="1"/>
              <a:t>yếu</a:t>
            </a:r>
            <a:r>
              <a:rPr lang="en-US"/>
              <a:t> </a:t>
            </a:r>
            <a:r>
              <a:rPr lang="en-US" err="1"/>
              <a:t>tố</a:t>
            </a:r>
            <a:r>
              <a:rPr lang="en-US"/>
              <a:t> </a:t>
            </a:r>
            <a:r>
              <a:rPr lang="en-US" err="1"/>
              <a:t>thượng</a:t>
            </a:r>
            <a:r>
              <a:rPr lang="en-US"/>
              <a:t> di </a:t>
            </a:r>
            <a:r>
              <a:rPr lang="en-US" err="1"/>
              <a:t>truyền.</a:t>
            </a:r>
          </a:p>
          <a:p>
            <a:r>
              <a:rPr lang="en-US" err="1"/>
              <a:t>Sự khác biệt trong kiểm soát thượng di truyền tạo</a:t>
            </a:r>
            <a:r>
              <a:rPr lang="en-US"/>
              <a:t> </a:t>
            </a:r>
            <a:r>
              <a:rPr lang="en-US" err="1"/>
              <a:t>ra</a:t>
            </a:r>
            <a:r>
              <a:rPr lang="en-US"/>
              <a:t> </a:t>
            </a:r>
            <a:r>
              <a:rPr lang="en-US" err="1"/>
              <a:t>sự</a:t>
            </a:r>
            <a:r>
              <a:rPr lang="en-US"/>
              <a:t> </a:t>
            </a:r>
            <a:r>
              <a:rPr lang="en-US" err="1"/>
              <a:t>khác</a:t>
            </a:r>
            <a:r>
              <a:rPr lang="en-US"/>
              <a:t> </a:t>
            </a:r>
            <a:r>
              <a:rPr lang="en-US" err="1"/>
              <a:t>biệt</a:t>
            </a:r>
            <a:r>
              <a:rPr lang="en-US"/>
              <a:t> </a:t>
            </a:r>
            <a:r>
              <a:rPr lang="en-US" err="1"/>
              <a:t>về</a:t>
            </a:r>
            <a:r>
              <a:rPr lang="en-US"/>
              <a:t> </a:t>
            </a:r>
            <a:r>
              <a:rPr lang="en-US" err="1"/>
              <a:t>tiến</a:t>
            </a:r>
            <a:r>
              <a:rPr lang="en-US"/>
              <a:t> </a:t>
            </a:r>
            <a:r>
              <a:rPr lang="en-US" err="1"/>
              <a:t>triển</a:t>
            </a:r>
            <a:r>
              <a:rPr lang="en-US"/>
              <a:t> </a:t>
            </a:r>
            <a:r>
              <a:rPr lang="en-US" err="1"/>
              <a:t>và</a:t>
            </a:r>
            <a:r>
              <a:rPr lang="en-US"/>
              <a:t> </a:t>
            </a:r>
            <a:r>
              <a:rPr lang="en-US" err="1"/>
              <a:t>đáp</a:t>
            </a:r>
            <a:r>
              <a:rPr lang="en-US"/>
              <a:t> </a:t>
            </a:r>
            <a:r>
              <a:rPr lang="en-US" err="1"/>
              <a:t>ứng</a:t>
            </a:r>
            <a:r>
              <a:rPr lang="en-US"/>
              <a:t> </a:t>
            </a:r>
            <a:r>
              <a:rPr lang="en-US" err="1"/>
              <a:t>của</a:t>
            </a:r>
            <a:r>
              <a:rPr lang="en-US"/>
              <a:t> u </a:t>
            </a:r>
            <a:r>
              <a:rPr lang="en-US" err="1"/>
              <a:t>với</a:t>
            </a:r>
            <a:r>
              <a:rPr lang="en-US"/>
              <a:t> </a:t>
            </a:r>
            <a:r>
              <a:rPr lang="en-US" err="1"/>
              <a:t>các</a:t>
            </a:r>
            <a:r>
              <a:rPr lang="en-US"/>
              <a:t> steroids </a:t>
            </a:r>
            <a:r>
              <a:rPr lang="en-US" err="1"/>
              <a:t>sinh</a:t>
            </a:r>
            <a:r>
              <a:rPr lang="en-US"/>
              <a:t> </a:t>
            </a:r>
            <a:r>
              <a:rPr lang="en-US" err="1"/>
              <a:t>dục.</a:t>
            </a:r>
          </a:p>
          <a:p>
            <a:r>
              <a:rPr lang="en-US" err="1"/>
              <a:t>U xơ-cơ tử cung là</a:t>
            </a:r>
            <a:r>
              <a:rPr lang="en-US"/>
              <a:t> u lệ </a:t>
            </a:r>
            <a:r>
              <a:rPr lang="en-US" err="1"/>
              <a:t>thuộc</a:t>
            </a:r>
            <a:r>
              <a:rPr lang="en-US"/>
              <a:t> estrogen, đồng thời cũng </a:t>
            </a:r>
            <a:r>
              <a:rPr lang="en-US" err="1"/>
              <a:t>dựa vào </a:t>
            </a:r>
            <a:r>
              <a:rPr lang="en-US"/>
              <a:t>progesterone để tồn tại.</a:t>
            </a:r>
          </a:p>
          <a:p>
            <a:r>
              <a:rPr lang="en-US" err="1"/>
              <a:t>Chỉ</a:t>
            </a:r>
            <a:r>
              <a:rPr lang="en-US"/>
              <a:t> ⅓ </a:t>
            </a:r>
            <a:r>
              <a:rPr lang="en-US" err="1"/>
              <a:t>là</a:t>
            </a:r>
            <a:r>
              <a:rPr lang="en-US"/>
              <a:t> </a:t>
            </a:r>
            <a:r>
              <a:rPr lang="en-US" err="1"/>
              <a:t>có</a:t>
            </a:r>
            <a:r>
              <a:rPr lang="en-US"/>
              <a:t> </a:t>
            </a:r>
            <a:r>
              <a:rPr lang="en-US" err="1"/>
              <a:t>vấn</a:t>
            </a:r>
            <a:r>
              <a:rPr lang="en-US"/>
              <a:t> </a:t>
            </a:r>
            <a:r>
              <a:rPr lang="en-US" err="1"/>
              <a:t>đề</a:t>
            </a:r>
            <a:r>
              <a:rPr lang="en-US"/>
              <a:t> </a:t>
            </a:r>
            <a:r>
              <a:rPr lang="en-US" err="1"/>
              <a:t>chủ. Các vấn đề chủ làm</a:t>
            </a:r>
            <a:r>
              <a:rPr lang="en-US"/>
              <a:t> </a:t>
            </a:r>
            <a:r>
              <a:rPr lang="en-US" err="1"/>
              <a:t>giảm</a:t>
            </a:r>
            <a:r>
              <a:rPr lang="en-US"/>
              <a:t> </a:t>
            </a:r>
            <a:r>
              <a:rPr lang="en-US" err="1"/>
              <a:t>chất lượng sống</a:t>
            </a:r>
            <a:r>
              <a:rPr lang="en-US"/>
              <a:t> của người bệnh ở </a:t>
            </a:r>
            <a:r>
              <a:rPr lang="en-US" err="1"/>
              <a:t>các</a:t>
            </a:r>
            <a:r>
              <a:rPr lang="en-US"/>
              <a:t> </a:t>
            </a:r>
            <a:r>
              <a:rPr lang="en-US" err="1"/>
              <a:t>mức</a:t>
            </a:r>
            <a:r>
              <a:rPr lang="en-US"/>
              <a:t> </a:t>
            </a:r>
            <a:r>
              <a:rPr lang="en-US" err="1"/>
              <a:t>độ</a:t>
            </a:r>
            <a:r>
              <a:rPr lang="en-US"/>
              <a:t> </a:t>
            </a:r>
            <a:r>
              <a:rPr lang="en-US" err="1"/>
              <a:t>khác</a:t>
            </a:r>
            <a:r>
              <a:rPr lang="en-US"/>
              <a:t> </a:t>
            </a:r>
            <a:r>
              <a:rPr lang="en-US" err="1"/>
              <a:t>nhau</a:t>
            </a:r>
            <a:r>
              <a:rPr lang="en-US"/>
              <a:t>, </a:t>
            </a:r>
            <a:r>
              <a:rPr lang="en-US" err="1"/>
              <a:t>tùy</a:t>
            </a:r>
            <a:r>
              <a:rPr lang="en-US"/>
              <a:t> </a:t>
            </a:r>
            <a:r>
              <a:rPr lang="en-US" err="1"/>
              <a:t>theo từng cá thể và từng bệnh cảnh.</a:t>
            </a:r>
          </a:p>
          <a:p>
            <a:r>
              <a:rPr lang="en-US" err="1"/>
              <a:t>Tiếp</a:t>
            </a:r>
            <a:r>
              <a:rPr lang="en-US"/>
              <a:t> </a:t>
            </a:r>
            <a:r>
              <a:rPr lang="en-US" err="1"/>
              <a:t>cận</a:t>
            </a:r>
            <a:r>
              <a:rPr lang="en-US"/>
              <a:t> </a:t>
            </a:r>
            <a:r>
              <a:rPr lang="en-US" err="1"/>
              <a:t>quản</a:t>
            </a:r>
            <a:r>
              <a:rPr lang="en-US"/>
              <a:t> </a:t>
            </a:r>
            <a:r>
              <a:rPr lang="en-US" err="1"/>
              <a:t>lý</a:t>
            </a:r>
            <a:r>
              <a:rPr lang="en-US"/>
              <a:t> </a:t>
            </a:r>
            <a:r>
              <a:rPr lang="en-US" err="1"/>
              <a:t>phải</a:t>
            </a:r>
            <a:r>
              <a:rPr lang="en-US"/>
              <a:t> </a:t>
            </a:r>
            <a:r>
              <a:rPr lang="en-US" err="1"/>
              <a:t>là</a:t>
            </a:r>
            <a:r>
              <a:rPr lang="en-US"/>
              <a:t> </a:t>
            </a:r>
            <a:r>
              <a:rPr lang="en-US" err="1"/>
              <a:t>tiếp</a:t>
            </a:r>
            <a:r>
              <a:rPr lang="en-US"/>
              <a:t> </a:t>
            </a:r>
            <a:r>
              <a:rPr lang="en-US" err="1"/>
              <a:t>cận</a:t>
            </a:r>
            <a:r>
              <a:rPr lang="en-US"/>
              <a:t> </a:t>
            </a:r>
            <a:r>
              <a:rPr lang="en-US" err="1"/>
              <a:t>dựa</a:t>
            </a:r>
            <a:r>
              <a:rPr lang="en-US"/>
              <a:t> </a:t>
            </a:r>
            <a:r>
              <a:rPr lang="en-US" err="1"/>
              <a:t>trên</a:t>
            </a:r>
            <a:r>
              <a:rPr lang="en-US"/>
              <a:t> </a:t>
            </a:r>
            <a:r>
              <a:rPr lang="en-US" err="1"/>
              <a:t>vấn</a:t>
            </a:r>
            <a:r>
              <a:rPr lang="en-US"/>
              <a:t> </a:t>
            </a:r>
            <a:r>
              <a:rPr lang="en-US" err="1"/>
              <a:t>đề</a:t>
            </a:r>
            <a:r>
              <a:rPr lang="en-US"/>
              <a:t> </a:t>
            </a:r>
            <a:r>
              <a:rPr lang="en-US" err="1"/>
              <a:t>chủ, và phải được cá thể hoá theo các yếu tố tuỳ hành.</a:t>
            </a:r>
            <a:endParaRPr lang="en-US"/>
          </a:p>
        </p:txBody>
      </p:sp>
      <p:sp>
        <p:nvSpPr>
          <p:cNvPr id="4" name="Slide Number Placeholder 3"/>
          <p:cNvSpPr>
            <a:spLocks noGrp="1"/>
          </p:cNvSpPr>
          <p:nvPr>
            <p:ph type="sldNum" sz="quarter" idx="5"/>
          </p:nvPr>
        </p:nvSpPr>
        <p:spPr/>
        <p:txBody>
          <a:bodyPr/>
          <a:lstStyle/>
          <a:p>
            <a:fld id="{C5986772-6A19-3E4B-80CA-769BF1BD0A7F}" type="slidenum">
              <a:t>16</a:t>
            </a:fld>
            <a:endParaRPr lang="en-US"/>
          </a:p>
        </p:txBody>
      </p:sp>
    </p:spTree>
    <p:extLst>
      <p:ext uri="{BB962C8B-B14F-4D97-AF65-F5344CB8AC3E}">
        <p14:creationId xmlns:p14="http://schemas.microsoft.com/office/powerpoint/2010/main" val="10104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Mục đích của điều trị u xơ-cơ tử cung là giải quyết các vấn đề chủ.</a:t>
            </a:r>
          </a:p>
          <a:p>
            <a:r>
              <a:rPr lang="en-US"/>
              <a:t>Hệ quả đương nhiên là sẽ không có chỉ định can thiệp cho tự thân khối u xơ-cơ tử cung, nếu nó không gây ra vấn đề chủ.</a:t>
            </a:r>
          </a:p>
          <a:p>
            <a:r>
              <a:rPr lang="en-US"/>
              <a:t>Khi có vấn đề chủ thì điều trị được chọn là điều trị thoả mãn được các yêu cầu:</a:t>
            </a:r>
          </a:p>
          <a:p>
            <a:pPr marL="171450" indent="-171450">
              <a:buFont typeface="Arial" panose="020B0604020202020204" pitchFamily="34" charset="0"/>
              <a:buChar char="•"/>
            </a:pPr>
            <a:r>
              <a:rPr lang="en-US"/>
              <a:t>giải quyết một cách hiệu quả vấn đề chủ</a:t>
            </a:r>
          </a:p>
          <a:p>
            <a:pPr marL="171450" indent="-171450">
              <a:buFont typeface="Arial" panose="020B0604020202020204" pitchFamily="34" charset="0"/>
              <a:buChar char="•"/>
            </a:pPr>
            <a:r>
              <a:rPr lang="en-US"/>
              <a:t>lợi ích của phương pháp được chọn là vượt trội so với nguy cơ, và</a:t>
            </a:r>
          </a:p>
          <a:p>
            <a:pPr marL="171450" indent="-171450">
              <a:buFont typeface="Arial" panose="020B0604020202020204" pitchFamily="34" charset="0"/>
              <a:buChar char="•"/>
            </a:pPr>
            <a:r>
              <a:rPr lang="en-US"/>
              <a:t>phải được đặt trong bối cảnh cá nhân, tức là yêu cầu của các yếu tố tuỳ hành.</a:t>
            </a:r>
          </a:p>
          <a:p>
            <a:r>
              <a:rPr lang="en-US"/>
              <a:t>Điều trị có thể là nội khoa ngắn hạn, nội khoa trung hạn, ngoại khoa bảo tồn, ngoại khoa triệt để, xâm lấn tối thiểu, hay kết hợp nhiều giai đoạn chiến lược khác nhau theo yêu cầu cá thể hoá.</a:t>
            </a:r>
          </a:p>
        </p:txBody>
      </p:sp>
      <p:sp>
        <p:nvSpPr>
          <p:cNvPr id="4" name="Slide Number Placeholder 3"/>
          <p:cNvSpPr>
            <a:spLocks noGrp="1"/>
          </p:cNvSpPr>
          <p:nvPr>
            <p:ph type="sldNum" sz="quarter" idx="5"/>
          </p:nvPr>
        </p:nvSpPr>
        <p:spPr/>
        <p:txBody>
          <a:bodyPr/>
          <a:lstStyle/>
          <a:p>
            <a:fld id="{C5986772-6A19-3E4B-80CA-769BF1BD0A7F}" type="slidenum">
              <a:t>17</a:t>
            </a:fld>
            <a:endParaRPr lang="en-US"/>
          </a:p>
        </p:txBody>
      </p:sp>
    </p:spTree>
    <p:extLst>
      <p:ext uri="{BB962C8B-B14F-4D97-AF65-F5344CB8AC3E}">
        <p14:creationId xmlns:p14="http://schemas.microsoft.com/office/powerpoint/2010/main" val="3029599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Khi có chỉ định can thiệp ngoại khoa AUB-L, thì soi buồng tử cung phẫu thuật là giải pháp cho các L</a:t>
            </a:r>
            <a:r>
              <a:rPr lang="en-US" baseline="-25000"/>
              <a:t> 0</a:t>
            </a:r>
            <a:r>
              <a:rPr lang="en-US"/>
              <a:t> và L</a:t>
            </a:r>
            <a:r>
              <a:rPr lang="en-US" baseline="-25000"/>
              <a:t> 1</a:t>
            </a:r>
            <a:r>
              <a:rPr lang="en-US" baseline="0"/>
              <a:t>, cho một số các L </a:t>
            </a:r>
            <a:r>
              <a:rPr lang="en-US" baseline="-25000"/>
              <a:t>2</a:t>
            </a:r>
            <a:r>
              <a:rPr lang="en-US" baseline="0"/>
              <a:t>, và không phải là giải pháp cho các L </a:t>
            </a:r>
            <a:r>
              <a:rPr lang="en-US" baseline="-25000"/>
              <a:t>3</a:t>
            </a:r>
            <a:r>
              <a:rPr lang="en-US" baseline="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Soi buồng tử cung phẫu thuật là lựa chọn “</a:t>
            </a:r>
            <a:r>
              <a:rPr lang="en-US" i="0"/>
              <a:t>duy nhất</a:t>
            </a:r>
            <a:r>
              <a:rPr lang="en-US"/>
              <a:t>” hợp lí cho L</a:t>
            </a:r>
            <a:r>
              <a:rPr lang="en-US" baseline="-25000"/>
              <a:t> 0</a:t>
            </a:r>
            <a:r>
              <a:rPr lang="en-US"/>
              <a:t> và L</a:t>
            </a:r>
            <a:r>
              <a:rPr lang="en-US" baseline="-25000"/>
              <a:t> 1</a:t>
            </a:r>
            <a:r>
              <a:rPr lang="en-US"/>
              <a:t> gây AUB-L.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Để thực hiện phẫu thuật, cần thoả 2 điều kiện: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tình trạng chảy máu đã được tạm kiểm soát bằng nội khoa, </a:t>
            </a:r>
            <a:r>
              <a:rPr lang="en-US" i="1"/>
              <a:t>và</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kích thước của u không to hơn 4 cm (trong phạm vi cho phép của phẫu thuật soi buồng tử cung).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Với các L</a:t>
            </a:r>
            <a:r>
              <a:rPr lang="en-US" baseline="-25000"/>
              <a:t> 2</a:t>
            </a:r>
            <a:r>
              <a:rPr lang="en-US"/>
              <a:t>, thì phẫu thuật cắt đốt qua soi buồng tử cung có thể sẽ khả thi hay không khả thi, tuỳ thuộc vào 2 điều kiện là:</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thể tích khối u, </a:t>
            </a:r>
            <a:r>
              <a:rPr lang="en-US" i="1"/>
              <a:t>và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mức độ “lộ thiên” vào buồng tử cung.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Trong nhiều trường hợp, để có thể là khả thi, thì soi buồng tử cung cần được chuẩn bị trước bởi một công đoạn nội khoa.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Với các L</a:t>
            </a:r>
            <a:r>
              <a:rPr lang="en-US" baseline="-25000"/>
              <a:t> 3</a:t>
            </a:r>
            <a:r>
              <a:rPr lang="en-US"/>
              <a:t>, thì phẫu thuật được chọn là bóc nhân xơ qua nội soi ổ bụng, hay qua mở bụng hở.</a:t>
            </a:r>
          </a:p>
        </p:txBody>
      </p:sp>
      <p:sp>
        <p:nvSpPr>
          <p:cNvPr id="4" name="Slide Number Placeholder 3"/>
          <p:cNvSpPr>
            <a:spLocks noGrp="1"/>
          </p:cNvSpPr>
          <p:nvPr>
            <p:ph type="sldNum" sz="quarter" idx="5"/>
          </p:nvPr>
        </p:nvSpPr>
        <p:spPr/>
        <p:txBody>
          <a:bodyPr/>
          <a:lstStyle/>
          <a:p>
            <a:fld id="{C5986772-6A19-3E4B-80CA-769BF1BD0A7F}" type="slidenum">
              <a:t>18</a:t>
            </a:fld>
            <a:endParaRPr lang="en-US"/>
          </a:p>
        </p:txBody>
      </p:sp>
    </p:spTree>
    <p:extLst>
      <p:ext uri="{BB962C8B-B14F-4D97-AF65-F5344CB8AC3E}">
        <p14:creationId xmlns:p14="http://schemas.microsoft.com/office/powerpoint/2010/main" val="2813258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Có nhiều giải pháp nội khoa có thể dùng cho các u xơ-cơ tử cung có vấn đề chủ.</a:t>
            </a:r>
          </a:p>
          <a:p>
            <a:r>
              <a:rPr lang="en-US"/>
              <a:t>Các giải pháp đã được chứng minh là có hiệu quả gồm: thuốc tránh thai phối hợp, dụng cụ tử cung phóng thích levonorgestrel, chất điều hoà chọn lọc thụ thể progesterone, </a:t>
            </a:r>
            <a:r>
              <a:rPr lang="en-US" err="1"/>
              <a:t>GnRH </a:t>
            </a:r>
            <a:r>
              <a:rPr lang="en-US"/>
              <a:t>đồng vận và </a:t>
            </a:r>
            <a:r>
              <a:rPr lang="en-US" err="1"/>
              <a:t>GnRH </a:t>
            </a:r>
            <a:r>
              <a:rPr lang="en-US"/>
              <a:t>đối vận.</a:t>
            </a:r>
          </a:p>
        </p:txBody>
      </p:sp>
      <p:sp>
        <p:nvSpPr>
          <p:cNvPr id="4" name="Slide Number Placeholder 3"/>
          <p:cNvSpPr>
            <a:spLocks noGrp="1"/>
          </p:cNvSpPr>
          <p:nvPr>
            <p:ph type="sldNum" sz="quarter" idx="5"/>
          </p:nvPr>
        </p:nvSpPr>
        <p:spPr/>
        <p:txBody>
          <a:bodyPr/>
          <a:lstStyle/>
          <a:p>
            <a:fld id="{C5986772-6A19-3E4B-80CA-769BF1BD0A7F}" type="slidenum">
              <a:t>19</a:t>
            </a:fld>
            <a:endParaRPr lang="en-US"/>
          </a:p>
        </p:txBody>
      </p:sp>
    </p:spTree>
    <p:extLst>
      <p:ext uri="{BB962C8B-B14F-4D97-AF65-F5344CB8AC3E}">
        <p14:creationId xmlns:p14="http://schemas.microsoft.com/office/powerpoint/2010/main" val="14834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Một điều đáng ngạc nhiên là chỉ có loài người mới có u xơ-cơ tử cung.</a:t>
            </a:r>
          </a:p>
          <a:p>
            <a:r>
              <a:rPr lang="en-US"/>
              <a:t>Thêm vào đó, hầu hết các u xơ-cơ tử cung có xuất phát điểm là lớp cơ ngoài của tử cung.</a:t>
            </a:r>
          </a:p>
          <a:p>
            <a:r>
              <a:rPr lang="en-US"/>
              <a:t>Về mặt phôi thai học, tử cung có 2 nguồn gốc:</a:t>
            </a:r>
          </a:p>
          <a:p>
            <a:pPr marL="171450" indent="-171450">
              <a:buFont typeface="Arial" panose="020B0604020202020204" pitchFamily="34" charset="0"/>
              <a:buChar char="•"/>
            </a:pPr>
            <a:r>
              <a:rPr lang="en-US"/>
              <a:t>lớp tử cung cung cổ (archimetra), </a:t>
            </a:r>
            <a:r>
              <a:rPr lang="en-US" i="1"/>
              <a:t>và</a:t>
            </a:r>
          </a:p>
          <a:p>
            <a:pPr marL="171450" indent="-171450">
              <a:buFont typeface="Arial" panose="020B0604020202020204" pitchFamily="34" charset="0"/>
              <a:buChar char="•"/>
            </a:pPr>
            <a:r>
              <a:rPr lang="en-US"/>
              <a:t>lớp tử cung mới (neometra).</a:t>
            </a:r>
          </a:p>
          <a:p>
            <a:r>
              <a:rPr lang="en-US"/>
              <a:t>Archimetra phát triển từ ống Muller, tạo ra lớp niêm mạc và lớp cơ trong của tử cung. Tử cung của mọi loài hữu nhũ đều đến từ archimetra.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Riêng ở loài người, archimetra được bồi đắp thêm ở phía ngoài bằng neometra. Neometra có nguồn gốc trung mô. Neometra tạo thành lớp cơ ngoài của tử cung.</a:t>
            </a:r>
          </a:p>
          <a:p>
            <a:r>
              <a:rPr lang="en-US"/>
              <a:t>Như vậy, bệnh sinh của u xơ cơ-tử cung có thể có mối liên quan mật thiết đến việc hình thành neometra ở </a:t>
            </a:r>
            <a:r>
              <a:rPr lang="en-US" i="1"/>
              <a:t>homo erectus.</a:t>
            </a:r>
          </a:p>
          <a:p>
            <a:r>
              <a:rPr lang="en-US"/>
              <a:t>Dựa trên hai nhận xét </a:t>
            </a:r>
          </a:p>
          <a:p>
            <a:pPr marL="171450" indent="-171450">
              <a:buFont typeface="Arial" panose="020B0604020202020204" pitchFamily="34" charset="0"/>
              <a:buChar char="•"/>
            </a:pPr>
            <a:r>
              <a:rPr lang="en-US"/>
              <a:t>các loài hữu nhũ khác không bao giờ bị mắc u xơ-cơ tử cung, </a:t>
            </a:r>
            <a:r>
              <a:rPr lang="en-US" i="1"/>
              <a:t>và</a:t>
            </a:r>
          </a:p>
          <a:p>
            <a:pPr marL="171450" indent="-171450">
              <a:buFont typeface="Arial" panose="020B0604020202020204" pitchFamily="34" charset="0"/>
              <a:buChar char="•"/>
            </a:pPr>
            <a:r>
              <a:rPr lang="en-US"/>
              <a:t>vị trí của u xơ-cơ tử cung liên quan hầu như tuyệt đối đến neometra</a:t>
            </a:r>
          </a:p>
          <a:p>
            <a:r>
              <a:rPr lang="en-US"/>
              <a:t>Người ta có thể bác bỏ nguồn gốc archimetra của u xơ-cơ tử cung.</a:t>
            </a:r>
          </a:p>
        </p:txBody>
      </p:sp>
      <p:sp>
        <p:nvSpPr>
          <p:cNvPr id="4" name="Slide Number Placeholder 3"/>
          <p:cNvSpPr>
            <a:spLocks noGrp="1"/>
          </p:cNvSpPr>
          <p:nvPr>
            <p:ph type="sldNum" sz="quarter" idx="5"/>
          </p:nvPr>
        </p:nvSpPr>
        <p:spPr/>
        <p:txBody>
          <a:bodyPr/>
          <a:lstStyle/>
          <a:p>
            <a:fld id="{C5986772-6A19-3E4B-80CA-769BF1BD0A7F}" type="slidenum">
              <a:t>2</a:t>
            </a:fld>
            <a:endParaRPr lang="en-US"/>
          </a:p>
        </p:txBody>
      </p:sp>
    </p:spTree>
    <p:extLst>
      <p:ext uri="{BB962C8B-B14F-4D97-AF65-F5344CB8AC3E}">
        <p14:creationId xmlns:p14="http://schemas.microsoft.com/office/powerpoint/2010/main" val="3438283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Nhờ tác</a:t>
            </a:r>
            <a:r>
              <a:rPr lang="en-US"/>
              <a:t> </a:t>
            </a:r>
            <a:r>
              <a:rPr lang="en-US" err="1"/>
              <a:t>dụng</a:t>
            </a:r>
            <a:r>
              <a:rPr lang="en-US"/>
              <a:t> genomic </a:t>
            </a:r>
            <a:r>
              <a:rPr lang="en-US" err="1"/>
              <a:t>của</a:t>
            </a:r>
            <a:r>
              <a:rPr lang="en-US"/>
              <a:t> sex steroids </a:t>
            </a:r>
            <a:r>
              <a:rPr lang="en-US" err="1"/>
              <a:t>trên</a:t>
            </a:r>
            <a:r>
              <a:rPr lang="en-US"/>
              <a:t> </a:t>
            </a:r>
            <a:r>
              <a:rPr lang="en-US" err="1"/>
              <a:t>nội</a:t>
            </a:r>
            <a:r>
              <a:rPr lang="en-US"/>
              <a:t> </a:t>
            </a:r>
            <a:r>
              <a:rPr lang="en-US" err="1"/>
              <a:t>mạc</a:t>
            </a:r>
            <a:r>
              <a:rPr lang="en-US"/>
              <a:t> </a:t>
            </a:r>
            <a:r>
              <a:rPr lang="en-US" err="1"/>
              <a:t>tử</a:t>
            </a:r>
            <a:r>
              <a:rPr lang="en-US"/>
              <a:t> </a:t>
            </a:r>
            <a:r>
              <a:rPr lang="en-US" err="1"/>
              <a:t>cung, nên t</a:t>
            </a:r>
            <a:r>
              <a:rPr lang="en-US"/>
              <a:t>huốc tránh thai phối hợp là phương tiện hiệu quả để đạt được mục tiêu cầm máu nhanh chóng và kiểm soát ngắn hạn tình trạng AUB-L</a:t>
            </a:r>
            <a:r>
              <a:rPr lang="en-US" err="1"/>
              <a:t> hay xuất huyết tử cung ồ ạt do u xơ-cơ tử cung (HUB).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Trong bối cảnh được dùng ngắn hạn để cầm máu cho AUB-L và HUB, thuốc tránh thai phối hợp không</a:t>
            </a:r>
            <a:r>
              <a:rPr lang="en-US"/>
              <a:t> </a:t>
            </a:r>
            <a:r>
              <a:rPr lang="en-US" err="1"/>
              <a:t>thúc</a:t>
            </a:r>
            <a:r>
              <a:rPr lang="en-US"/>
              <a:t> </a:t>
            </a:r>
            <a:r>
              <a:rPr lang="en-US" err="1"/>
              <a:t>đẩy</a:t>
            </a:r>
            <a:r>
              <a:rPr lang="en-US"/>
              <a:t> </a:t>
            </a:r>
            <a:r>
              <a:rPr lang="en-US" err="1"/>
              <a:t>phát</a:t>
            </a:r>
            <a:r>
              <a:rPr lang="en-US"/>
              <a:t> </a:t>
            </a:r>
            <a:r>
              <a:rPr lang="en-US" err="1"/>
              <a:t>triển</a:t>
            </a:r>
            <a:r>
              <a:rPr lang="en-US"/>
              <a:t> u.</a:t>
            </a:r>
            <a:endParaRPr lang="en-US" err="1"/>
          </a:p>
          <a:p>
            <a:r>
              <a:rPr lang="en-US" err="1"/>
              <a:t>Do không</a:t>
            </a:r>
            <a:r>
              <a:rPr lang="en-US"/>
              <a:t> </a:t>
            </a:r>
            <a:r>
              <a:rPr lang="en-US" err="1"/>
              <a:t>có</a:t>
            </a:r>
            <a:r>
              <a:rPr lang="en-US"/>
              <a:t> </a:t>
            </a:r>
            <a:r>
              <a:rPr lang="en-US" err="1"/>
              <a:t>hiệu</a:t>
            </a:r>
            <a:r>
              <a:rPr lang="en-US"/>
              <a:t> </a:t>
            </a:r>
            <a:r>
              <a:rPr lang="en-US" err="1"/>
              <a:t>quả</a:t>
            </a:r>
            <a:r>
              <a:rPr lang="en-US"/>
              <a:t> </a:t>
            </a:r>
            <a:r>
              <a:rPr lang="en-US" err="1"/>
              <a:t>trên</a:t>
            </a:r>
            <a:r>
              <a:rPr lang="en-US"/>
              <a:t> kiểm soát </a:t>
            </a:r>
            <a:r>
              <a:rPr lang="en-US" err="1"/>
              <a:t>khối</a:t>
            </a:r>
            <a:r>
              <a:rPr lang="en-US"/>
              <a:t> u, nên </a:t>
            </a:r>
            <a:r>
              <a:rPr lang="en-US" err="1"/>
              <a:t>t</a:t>
            </a:r>
            <a:r>
              <a:rPr lang="en-US"/>
              <a:t>huốc tránh thai phối hợp </a:t>
            </a:r>
            <a:r>
              <a:rPr lang="en-US" err="1"/>
              <a:t>không phải là phương tiện điều trị trung hay dài hạn cho các kiểu vấn đề chủ là AUB-L hay HUB.</a:t>
            </a:r>
          </a:p>
          <a:p>
            <a:r>
              <a:rPr lang="en-US"/>
              <a:t>Cần lưu ý rằng các thuốc chỉ có progestogen, bao gồm progestin only pills và long acting steroid delivery systems không được dùng cho kiểu chỉ định này (ngoại trừ trường hợp riêng của LNG-IUS).</a:t>
            </a:r>
          </a:p>
        </p:txBody>
      </p:sp>
      <p:sp>
        <p:nvSpPr>
          <p:cNvPr id="4" name="Slide Number Placeholder 3"/>
          <p:cNvSpPr>
            <a:spLocks noGrp="1"/>
          </p:cNvSpPr>
          <p:nvPr>
            <p:ph type="sldNum" sz="quarter" idx="5"/>
          </p:nvPr>
        </p:nvSpPr>
        <p:spPr/>
        <p:txBody>
          <a:bodyPr/>
          <a:lstStyle/>
          <a:p>
            <a:fld id="{C5986772-6A19-3E4B-80CA-769BF1BD0A7F}" type="slidenum">
              <a:t>20</a:t>
            </a:fld>
            <a:endParaRPr lang="en-US"/>
          </a:p>
        </p:txBody>
      </p:sp>
    </p:spTree>
    <p:extLst>
      <p:ext uri="{BB962C8B-B14F-4D97-AF65-F5344CB8AC3E}">
        <p14:creationId xmlns:p14="http://schemas.microsoft.com/office/powerpoint/2010/main" val="1002671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Dụng cụ tử cung phóng thích chậm levonorgestrel hoạt động trên cơ chế phóng thích tại chỗ các lượng nhỏ, hàng ngày levonorgestrel.</a:t>
            </a:r>
          </a:p>
          <a:p>
            <a:r>
              <a:rPr lang="en-US"/>
              <a:t>Tuy là progestogen, nhưng các lượng nhỏ, phóng thích tại chỗ, một cách liên tục và kéo dài của levonorgestrel cho phép nó tạo ra một tác động trên tổng hoà các micro RNA theo chiều hướng kiểm soát tăng trưởng u xơ-cơ tử cung.</a:t>
            </a:r>
          </a:p>
          <a:p>
            <a:r>
              <a:rPr lang="en-US"/>
              <a:t>Các bằng chứng xác nhận dụng cụ tử cung phóng thích chậm levonorgestrel là phương tiện hiệu quả cho mục tiêu làm giảm mất máu trong xuất huyết tử cung bất thường do u xơ-cơ tử cung ở nhiều mức độ, kế cả xuất huyết ồ ạt. Do đó, dụng cụ tử cung phóng thích chậm levonorgestrel có thể được dùng cho mục đích kiểm soát trung hạn các vấn đề AUB-L và HUB.</a:t>
            </a:r>
          </a:p>
          <a:p>
            <a:r>
              <a:rPr lang="en-US"/>
              <a:t>Tuy nhiên, nhược điểm của dụng cụ tử cung phóng thích chậm levonorgestrel là hiệu quả không còn cao trong trường hợp buồng tử cung quá rộng, hạn chế tác dụng tại chỗ của levonorgestrel.</a:t>
            </a:r>
          </a:p>
        </p:txBody>
      </p:sp>
      <p:sp>
        <p:nvSpPr>
          <p:cNvPr id="4" name="Slide Number Placeholder 3"/>
          <p:cNvSpPr>
            <a:spLocks noGrp="1"/>
          </p:cNvSpPr>
          <p:nvPr>
            <p:ph type="sldNum" sz="quarter" idx="5"/>
          </p:nvPr>
        </p:nvSpPr>
        <p:spPr/>
        <p:txBody>
          <a:bodyPr/>
          <a:lstStyle/>
          <a:p>
            <a:fld id="{C5986772-6A19-3E4B-80CA-769BF1BD0A7F}" type="slidenum">
              <a:t>21</a:t>
            </a:fld>
            <a:endParaRPr lang="en-US"/>
          </a:p>
        </p:txBody>
      </p:sp>
    </p:spTree>
    <p:extLst>
      <p:ext uri="{BB962C8B-B14F-4D97-AF65-F5344CB8AC3E}">
        <p14:creationId xmlns:p14="http://schemas.microsoft.com/office/powerpoint/2010/main" val="3193363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Nếu nhìn lại cơ chế bệnh sinh của u xơ-cơ tử cung, ta thấy rằng không có bất cứ giải pháp nào cho phép kiểm soát sự chuyển dạng của các tế bào gốc.</a:t>
            </a:r>
          </a:p>
          <a:p>
            <a:r>
              <a:rPr lang="en-US"/>
              <a:t>Do không thể đánh vào gốc của bệnh sinh là sự tái kích hoạt gene </a:t>
            </a:r>
            <a:r>
              <a:rPr lang="en-US" i="1"/>
              <a:t>HMG2A </a:t>
            </a:r>
            <a:r>
              <a:rPr lang="en-US"/>
              <a:t>đột biến, cũng như do không thể kiểm soát được các hiện tượng thượng di truyền, nên việc chọn đánh vào giai đoạn steroid để kiểm soát các u xơ-cơ tử cung là một lựa chọn hợp lí.</a:t>
            </a:r>
          </a:p>
          <a:p>
            <a:r>
              <a:rPr lang="en-US"/>
              <a:t>Cắt nguồn cung estrogen cho các kiểm soát trước mắt, nhưng không bền vững. Khi nguồn cung estrogen hoạt động trở lại, thì mọi chuyện sẽ trở lại như cũ.</a:t>
            </a:r>
          </a:p>
          <a:p>
            <a:r>
              <a:rPr lang="en-US"/>
              <a:t>Vì thế, đánh vào receptor của progesterone là can thiệp có thể dẫn đến nhiều kết quả mong đợi, kể cả apoptosis của tế bào u, và được xem như điều trị hợp lí.</a:t>
            </a:r>
          </a:p>
          <a:p>
            <a:r>
              <a:rPr lang="en-US"/>
              <a:t>Các SPRM phong bế thụ thể của progesterone, gây ra apoptosis ở các tế bào u xơ-cơ tử cung.</a:t>
            </a:r>
          </a:p>
          <a:p>
            <a:r>
              <a:rPr lang="en-US"/>
              <a:t>Ulipristal Acetate (UPA) và Mifepristone là 2 phân tử đã được dùng nhiều nhất. Cả 2 dược chất này cùng có hiệu quả cho kiểm soát chảy máu.</a:t>
            </a:r>
          </a:p>
          <a:p>
            <a:r>
              <a:rPr lang="en-US"/>
              <a:t>UPA là thuốc được dán nhãn cho điều trị u xơ-cơ tử cung. UPA từng được cấp phép cho điều trị u xơ-cơ tử cung, Tuy nhiên, vào năm 2020, sự kiện có 2 ca tử vong có liên quan đến tổn thương gan sau UPA đã dẫn đến việc dược chất này đã bị rút phép tạm thời, cho đến khi các nhà phát triển UPA đưa được các chứng cứ an toàn mới. Mifepristone là thuốc được dán nhãn cho phá thai nội khoa, và được dùng rất nhiều (nhưng off-labelled) cho điều trị u xơ-cơ tử cung tại Trung quốc, Ấn Độ… Thuốc hiệu quả gần giống như UPA, nhưng các số liệu rơi vào tình trạng sai lệch do báo cáo (do dùng off-labelled). </a:t>
            </a:r>
          </a:p>
        </p:txBody>
      </p:sp>
      <p:sp>
        <p:nvSpPr>
          <p:cNvPr id="4" name="Slide Number Placeholder 3"/>
          <p:cNvSpPr>
            <a:spLocks noGrp="1"/>
          </p:cNvSpPr>
          <p:nvPr>
            <p:ph type="sldNum" sz="quarter" idx="5"/>
          </p:nvPr>
        </p:nvSpPr>
        <p:spPr/>
        <p:txBody>
          <a:bodyPr/>
          <a:lstStyle/>
          <a:p>
            <a:fld id="{C5986772-6A19-3E4B-80CA-769BF1BD0A7F}" type="slidenum">
              <a:t>22</a:t>
            </a:fld>
            <a:endParaRPr lang="en-US"/>
          </a:p>
        </p:txBody>
      </p:sp>
    </p:spTree>
    <p:extLst>
      <p:ext uri="{BB962C8B-B14F-4D97-AF65-F5344CB8AC3E}">
        <p14:creationId xmlns:p14="http://schemas.microsoft.com/office/powerpoint/2010/main" val="2493628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Việc cắt nguồn cung estrogen cho hiệu quả nhanh nhưng không bền vững. Cắt nguồn cung estrogen có thể là một giải pháp tạm thời, đặt ra khi cần nhanh chóng kiểm soát vấn đề chủ. Khi nguồn cung estrogen hoạt động trở lại, thì mọi chuyện sẽ tiếp diễn.</a:t>
            </a:r>
          </a:p>
          <a:p>
            <a:r>
              <a:rPr lang="en-US"/>
              <a:t>Chất tương tự GnRH gồm GnRH agonist và GnRH antagonist tạo tình trạng “cắt tuyến yên” nội khoa, cắt nguồn FSH, qua đó triệt tiêu nguồn cung estrogen từ buồng trứng.</a:t>
            </a:r>
          </a:p>
          <a:p>
            <a:r>
              <a:rPr lang="en-US"/>
              <a:t>GnRH agonist tác động qua cơ chế giải mẫn cảm tuyến yên kéo dài (long term down regulation), gây giảm sâu và kéo dài estrogen buồng trứng, từ đó làm giảm nhanh chóng thể khối u và các triệu chứng.</a:t>
            </a:r>
          </a:p>
          <a:p>
            <a:r>
              <a:rPr lang="en-US"/>
              <a:t>Tuy nhiên, việc giảm estrogen chỉ làm u ngưng phát triển, và không gây ra apoptosis. Hệ quả là sẽ có hiện tượng bùng phát nhanh chóng của u sau khi ngưng GnRH agonist.</a:t>
            </a:r>
          </a:p>
          <a:p>
            <a:r>
              <a:rPr lang="en-US"/>
              <a:t>Thêm vào đó, do hiệu ứng “flare-up” trong những ngày đầu, nên thời gian để có thể kiểm soát được chảy máu với GnRH agonist thường là vài tuần.</a:t>
            </a:r>
          </a:p>
          <a:p>
            <a:r>
              <a:rPr lang="en-US"/>
              <a:t>Giảm estrogen sâu và kéo dài còn gây ra hệ luỵ là giảm mật độ khoáng xương và tình trạng “mãn kinh” dưới điều trị.</a:t>
            </a:r>
          </a:p>
          <a:p>
            <a:r>
              <a:rPr lang="en-US"/>
              <a:t>GnRH antagonist phong bế tuyến yên bằng cơ chế cạnh tranh với GnRH trên các thụ thể của nó trên màng tế bào.</a:t>
            </a:r>
          </a:p>
          <a:p>
            <a:r>
              <a:rPr lang="en-US"/>
              <a:t>Tác dụng của nó lệ thuộc liều, và chấm dứt ngay sau khi ngưng thuốc.</a:t>
            </a:r>
          </a:p>
          <a:p>
            <a:r>
              <a:rPr lang="en-US"/>
              <a:t>Chế phẩm dùng qua đường uống cho phép tuỳ chỉnh liều, để đạt được hiệu quả tốt nhất (ngang với GnRH agonist), nhưng vẫn giữ được nồng độ estrogen lưu hành ở mức không quá thấp. Điều này mang lại những lợi thế rất lớn cho điều trị bằng GnRH antagonist.</a:t>
            </a:r>
          </a:p>
        </p:txBody>
      </p:sp>
      <p:sp>
        <p:nvSpPr>
          <p:cNvPr id="4" name="Slide Number Placeholder 3"/>
          <p:cNvSpPr>
            <a:spLocks noGrp="1"/>
          </p:cNvSpPr>
          <p:nvPr>
            <p:ph type="sldNum" sz="quarter" idx="5"/>
          </p:nvPr>
        </p:nvSpPr>
        <p:spPr/>
        <p:txBody>
          <a:bodyPr/>
          <a:lstStyle/>
          <a:p>
            <a:fld id="{C5986772-6A19-3E4B-80CA-769BF1BD0A7F}" type="slidenum">
              <a:rPr lang="en-US"/>
              <a:t>23</a:t>
            </a:fld>
            <a:endParaRPr lang="en-US"/>
          </a:p>
        </p:txBody>
      </p:sp>
    </p:spTree>
    <p:extLst>
      <p:ext uri="{BB962C8B-B14F-4D97-AF65-F5344CB8AC3E}">
        <p14:creationId xmlns:p14="http://schemas.microsoft.com/office/powerpoint/2010/main" val="1162149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Nếu không kể đến việc UPA đang bị án rút phép tạm thời, thì ở thời điểm hiện tại, UPA là phân tử cho phép kiểm soát hiệu quả nhất các vấn đề chủ của u xơ-cơ tử cung.</a:t>
            </a:r>
          </a:p>
          <a:p>
            <a:r>
              <a:rPr lang="en-US"/>
              <a:t>Kiểm soát nhanh chóng chảy máu và giảm khối bền vững là những ưu điểm của UPA so với GnRH analogues.</a:t>
            </a:r>
          </a:p>
          <a:p>
            <a:r>
              <a:rPr lang="en-US"/>
              <a:t>Dù GnRH antagonist có các ưu thế so với GnRH agonist, nhưng nó vẫn chưa thể là phân tử cạnh tranh ngang hàng với UPA, do khả năng giảm khối không bền vững.</a:t>
            </a:r>
          </a:p>
          <a:p>
            <a:r>
              <a:rPr lang="en-US"/>
              <a:t>Các nhà phát triển UPA cần đưa ra chứng cứ an toàn một cách thuyết phục để có thể dỡ bỏ án rút phép, và đưa UPA trở lại danh sách các thuốc dùng cho điều trị u xơ-cơ tử cung.</a:t>
            </a:r>
          </a:p>
          <a:p>
            <a:r>
              <a:rPr lang="en-US"/>
              <a:t>Một điều cần lưu ý là án rút phép chỉ áp dụng cho UPA, nhưng không áp dụng cho mifepristone.</a:t>
            </a:r>
          </a:p>
        </p:txBody>
      </p:sp>
      <p:sp>
        <p:nvSpPr>
          <p:cNvPr id="4" name="Slide Number Placeholder 3"/>
          <p:cNvSpPr>
            <a:spLocks noGrp="1"/>
          </p:cNvSpPr>
          <p:nvPr>
            <p:ph type="sldNum" sz="quarter" idx="5"/>
          </p:nvPr>
        </p:nvSpPr>
        <p:spPr/>
        <p:txBody>
          <a:bodyPr/>
          <a:lstStyle/>
          <a:p>
            <a:fld id="{C5986772-6A19-3E4B-80CA-769BF1BD0A7F}" type="slidenum">
              <a:rPr lang="en-US"/>
              <a:t>24</a:t>
            </a:fld>
            <a:endParaRPr lang="en-US"/>
          </a:p>
        </p:txBody>
      </p:sp>
    </p:spTree>
    <p:extLst>
      <p:ext uri="{BB962C8B-B14F-4D97-AF65-F5344CB8AC3E}">
        <p14:creationId xmlns:p14="http://schemas.microsoft.com/office/powerpoint/2010/main" val="221156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Adenomyosis là một tình trạng bệnh lí lành tính của tử cung rất phổ biến, ảnh hưởng nghiêm trọng đến chất lượng cuộc sống của người nữ.</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Nguyên nhân gây ra adenomyosis vẫn chưa được hiểu một cách đầy đủ.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Bài giảng này trình bày các luận điểm đương đại về bệnh sinh của adenomyosis, từ đó làm sáng tỏ những quan điểm về điều trị hiện hành.</a:t>
            </a:r>
            <a:endParaRPr lang="vi-VN"/>
          </a:p>
        </p:txBody>
      </p:sp>
      <p:sp>
        <p:nvSpPr>
          <p:cNvPr id="4" name="Slide Number Placeholder 3"/>
          <p:cNvSpPr>
            <a:spLocks noGrp="1"/>
          </p:cNvSpPr>
          <p:nvPr>
            <p:ph type="sldNum" sz="quarter" idx="5"/>
          </p:nvPr>
        </p:nvSpPr>
        <p:spPr/>
        <p:txBody>
          <a:bodyPr/>
          <a:lstStyle/>
          <a:p>
            <a:fld id="{C5986772-6A19-3E4B-80CA-769BF1BD0A7F}" type="slidenum">
              <a:rPr lang="en-US"/>
              <a:t>25</a:t>
            </a:fld>
            <a:endParaRPr lang="en-US"/>
          </a:p>
        </p:txBody>
      </p:sp>
    </p:spTree>
    <p:extLst>
      <p:ext uri="{BB962C8B-B14F-4D97-AF65-F5344CB8AC3E}">
        <p14:creationId xmlns:p14="http://schemas.microsoft.com/office/powerpoint/2010/main" val="3308074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Mô bệnh học của adenomyosis được đặc trưng bởi tử cung có kích thước to lan</a:t>
            </a:r>
            <a:r>
              <a:rPr lang="en-US"/>
              <a:t> </a:t>
            </a:r>
            <a:r>
              <a:rPr lang="en-US" err="1"/>
              <a:t>tỏa</a:t>
            </a:r>
            <a:r>
              <a:rPr lang="en-US"/>
              <a:t>, với l</a:t>
            </a:r>
            <a:r>
              <a:rPr lang="en-US" err="1"/>
              <a:t>ớp</a:t>
            </a:r>
            <a:r>
              <a:rPr lang="en-US"/>
              <a:t> </a:t>
            </a:r>
            <a:r>
              <a:rPr lang="en-US" err="1"/>
              <a:t>cơ</a:t>
            </a:r>
            <a:r>
              <a:rPr lang="en-US"/>
              <a:t> tử cung bị xâm nhập lành tính bởi tổ chức </a:t>
            </a:r>
            <a:r>
              <a:rPr lang="en-US" err="1"/>
              <a:t>tuyến</a:t>
            </a:r>
            <a:r>
              <a:rPr lang="en-US"/>
              <a:t> </a:t>
            </a:r>
            <a:r>
              <a:rPr lang="en-US" err="1"/>
              <a:t>nội</a:t>
            </a:r>
            <a:r>
              <a:rPr lang="en-US"/>
              <a:t> </a:t>
            </a:r>
            <a:r>
              <a:rPr lang="en-US" err="1"/>
              <a:t>mạc</a:t>
            </a:r>
            <a:r>
              <a:rPr lang="en-US"/>
              <a:t> </a:t>
            </a:r>
            <a:r>
              <a:rPr lang="en-US" err="1"/>
              <a:t>tử</a:t>
            </a:r>
            <a:r>
              <a:rPr lang="en-US"/>
              <a:t> </a:t>
            </a:r>
            <a:r>
              <a:rPr lang="en-US" err="1"/>
              <a:t>cung</a:t>
            </a:r>
            <a:r>
              <a:rPr lang="en-US"/>
              <a:t> cùng với m</a:t>
            </a:r>
            <a:r>
              <a:rPr lang="en-US" err="1"/>
              <a:t>ô</a:t>
            </a:r>
            <a:r>
              <a:rPr lang="en-US"/>
              <a:t> </a:t>
            </a:r>
            <a:r>
              <a:rPr lang="en-US" err="1"/>
              <a:t>đệm</a:t>
            </a:r>
            <a:r>
              <a:rPr lang="en-US"/>
              <a:t> </a:t>
            </a:r>
            <a:r>
              <a:rPr lang="en-US" err="1"/>
              <a:t>tùy</a:t>
            </a:r>
            <a:r>
              <a:rPr lang="en-US"/>
              <a:t> </a:t>
            </a:r>
            <a:r>
              <a:rPr lang="en-US" err="1"/>
              <a:t>hành. Bao quanh các ổ tuyến nội mạc lạc vị này là</a:t>
            </a:r>
            <a:r>
              <a:rPr lang="en-US"/>
              <a:t> </a:t>
            </a:r>
            <a:r>
              <a:rPr lang="en-US" err="1"/>
              <a:t>các</a:t>
            </a:r>
            <a:r>
              <a:rPr lang="en-US"/>
              <a:t> </a:t>
            </a:r>
            <a:r>
              <a:rPr lang="en-US" err="1"/>
              <a:t>sợi</a:t>
            </a:r>
            <a:r>
              <a:rPr lang="en-US"/>
              <a:t> </a:t>
            </a:r>
            <a:r>
              <a:rPr lang="en-US" err="1"/>
              <a:t>cơ</a:t>
            </a:r>
            <a:r>
              <a:rPr lang="en-US"/>
              <a:t> </a:t>
            </a:r>
            <a:r>
              <a:rPr lang="en-US" err="1"/>
              <a:t>trơn ở trạng thái tăng</a:t>
            </a:r>
            <a:r>
              <a:rPr lang="en-US"/>
              <a:t> </a:t>
            </a:r>
            <a:r>
              <a:rPr lang="en-US" err="1"/>
              <a:t>dưỡng và tăng</a:t>
            </a:r>
            <a:r>
              <a:rPr lang="en-US"/>
              <a:t> </a:t>
            </a:r>
            <a:r>
              <a:rPr lang="en-US" err="1"/>
              <a:t>sản.</a:t>
            </a:r>
            <a:endParaRPr lang="vi-VN"/>
          </a:p>
          <a:p>
            <a:r>
              <a:rPr lang="en-US" err="1"/>
              <a:t>Các adenomyosis có thành</a:t>
            </a:r>
            <a:r>
              <a:rPr lang="en-US"/>
              <a:t> </a:t>
            </a:r>
            <a:r>
              <a:rPr lang="en-US" err="1"/>
              <a:t>phần</a:t>
            </a:r>
            <a:r>
              <a:rPr lang="en-US"/>
              <a:t> </a:t>
            </a:r>
            <a:r>
              <a:rPr lang="en-US" err="1"/>
              <a:t>rất</a:t>
            </a:r>
            <a:r>
              <a:rPr lang="en-US"/>
              <a:t> </a:t>
            </a:r>
            <a:r>
              <a:rPr lang="en-US" err="1"/>
              <a:t>khác</a:t>
            </a:r>
            <a:r>
              <a:rPr lang="en-US"/>
              <a:t> </a:t>
            </a:r>
            <a:r>
              <a:rPr lang="en-US" err="1"/>
              <a:t>nhau: có thể là adenomyosis với thành phần tuyến</a:t>
            </a:r>
            <a:r>
              <a:rPr lang="en-US"/>
              <a:t> </a:t>
            </a:r>
            <a:r>
              <a:rPr lang="en-US" err="1"/>
              <a:t>và</a:t>
            </a:r>
            <a:r>
              <a:rPr lang="en-US"/>
              <a:t> </a:t>
            </a:r>
            <a:r>
              <a:rPr lang="en-US" err="1"/>
              <a:t>mô</a:t>
            </a:r>
            <a:r>
              <a:rPr lang="en-US"/>
              <a:t> </a:t>
            </a:r>
            <a:r>
              <a:rPr lang="en-US" err="1"/>
              <a:t>đệm</a:t>
            </a:r>
            <a:r>
              <a:rPr lang="en-US"/>
              <a:t> </a:t>
            </a:r>
            <a:r>
              <a:rPr lang="en-US" err="1"/>
              <a:t>là</a:t>
            </a:r>
            <a:r>
              <a:rPr lang="en-US"/>
              <a:t> </a:t>
            </a:r>
            <a:r>
              <a:rPr lang="en-US" err="1"/>
              <a:t>chủ</a:t>
            </a:r>
            <a:r>
              <a:rPr lang="en-US"/>
              <a:t> </a:t>
            </a:r>
            <a:r>
              <a:rPr lang="en-US" err="1"/>
              <a:t>yếu </a:t>
            </a:r>
            <a:r>
              <a:rPr lang="en-US" i="0" err="1"/>
              <a:t>hoặc là adenomyosis với thành phần sợi</a:t>
            </a:r>
            <a:r>
              <a:rPr lang="en-US" i="0"/>
              <a:t> </a:t>
            </a:r>
            <a:r>
              <a:rPr lang="en-US" i="0" err="1"/>
              <a:t>cơ</a:t>
            </a:r>
            <a:r>
              <a:rPr lang="en-US" i="0"/>
              <a:t> </a:t>
            </a:r>
            <a:r>
              <a:rPr lang="en-US" i="0" err="1"/>
              <a:t>tăng</a:t>
            </a:r>
            <a:r>
              <a:rPr lang="en-US" i="0"/>
              <a:t> </a:t>
            </a:r>
            <a:r>
              <a:rPr lang="en-US" i="0" err="1"/>
              <a:t>dưỡng</a:t>
            </a:r>
            <a:r>
              <a:rPr lang="en-US" i="0"/>
              <a:t> </a:t>
            </a:r>
            <a:r>
              <a:rPr lang="en-US" i="0" err="1"/>
              <a:t>là</a:t>
            </a:r>
            <a:r>
              <a:rPr lang="en-US" i="0"/>
              <a:t> </a:t>
            </a:r>
            <a:r>
              <a:rPr lang="en-US" i="0" err="1"/>
              <a:t>chủ</a:t>
            </a:r>
            <a:r>
              <a:rPr lang="en-US" i="0"/>
              <a:t> </a:t>
            </a:r>
            <a:r>
              <a:rPr lang="en-US" i="0" err="1"/>
              <a:t>yếu.</a:t>
            </a:r>
          </a:p>
          <a:p>
            <a:r>
              <a:rPr lang="en-US" i="0" err="1"/>
              <a:t>Các hình thái khác nhau này tạo ra những bệnh cảnh lâm sàng rất khác nhau, cũng như các đặc điểm hình ảnh học khác nhau.</a:t>
            </a:r>
          </a:p>
          <a:p>
            <a:r>
              <a:rPr lang="en-US" i="0" err="1"/>
              <a:t>Các dạng thức lâm sàng khác nhau cũng có khả năng sẽ đáp ứng không như nhau với điều trị.</a:t>
            </a:r>
            <a:endParaRPr lang="en-US" i="0"/>
          </a:p>
        </p:txBody>
      </p:sp>
      <p:sp>
        <p:nvSpPr>
          <p:cNvPr id="4" name="Slide Number Placeholder 3"/>
          <p:cNvSpPr>
            <a:spLocks noGrp="1"/>
          </p:cNvSpPr>
          <p:nvPr>
            <p:ph type="sldNum" sz="quarter" idx="5"/>
          </p:nvPr>
        </p:nvSpPr>
        <p:spPr/>
        <p:txBody>
          <a:bodyPr/>
          <a:lstStyle/>
          <a:p>
            <a:fld id="{C5986772-6A19-3E4B-80CA-769BF1BD0A7F}" type="slidenum">
              <a:rPr lang="en-US"/>
              <a:t>26</a:t>
            </a:fld>
            <a:endParaRPr lang="en-US"/>
          </a:p>
        </p:txBody>
      </p:sp>
    </p:spTree>
    <p:extLst>
      <p:ext uri="{BB962C8B-B14F-4D97-AF65-F5344CB8AC3E}">
        <p14:creationId xmlns:p14="http://schemas.microsoft.com/office/powerpoint/2010/main" val="3853412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Từ khi được báo cáo ở đầu thế kỉ XX, đã có rất nhiều giả thuyết về bệnh sinh của adenomyosis đã được đưa ra, nhưng không có giả thuyết nào đủ sức thuyết phục.</a:t>
            </a:r>
          </a:p>
          <a:p>
            <a:r>
              <a:rPr lang="en-US"/>
              <a:t>Đến năm 2009, mô hình Tissue Injury and Repair (tổn thương mô và sửa chữa) TIAR trở thành một mô hình đã được chấp nhận ít nhiều trên toàn thế giới.</a:t>
            </a:r>
          </a:p>
          <a:p>
            <a:r>
              <a:rPr lang="en-US"/>
              <a:t>Tuy nhiên mô hình TIAR vẫn còn nhiều điểm bất cập.</a:t>
            </a:r>
          </a:p>
          <a:p>
            <a:r>
              <a:rPr lang="en-US"/>
              <a:t>Các hiểu biết gần đây đã dẫn đến việc phải chấp nhận một thực trạng là có thể nhiều hơn một kiểu adenomyosis, và các kiểu adenomyosis khác nhau có thể có cơ chế bệnh sinh và biểu hiện lâm sàng khác nhau.</a:t>
            </a:r>
          </a:p>
          <a:p>
            <a:r>
              <a:rPr lang="en-US"/>
              <a:t>Trong phạm vi của chương trình năm thứ Sáu Y đa khoa, chúng ta chỉ xét đến mô hình TIAR, dùng để giải thích thể loại adenomyosis lan toả, kinh điển, điển hình.</a:t>
            </a:r>
          </a:p>
        </p:txBody>
      </p:sp>
      <p:sp>
        <p:nvSpPr>
          <p:cNvPr id="4" name="Slide Number Placeholder 3"/>
          <p:cNvSpPr>
            <a:spLocks noGrp="1"/>
          </p:cNvSpPr>
          <p:nvPr>
            <p:ph type="sldNum" sz="quarter" idx="5"/>
          </p:nvPr>
        </p:nvSpPr>
        <p:spPr/>
        <p:txBody>
          <a:bodyPr/>
          <a:lstStyle/>
          <a:p>
            <a:fld id="{C5986772-6A19-3E4B-80CA-769BF1BD0A7F}" type="slidenum">
              <a:rPr lang="en-US"/>
              <a:t>27</a:t>
            </a:fld>
            <a:endParaRPr lang="en-US"/>
          </a:p>
        </p:txBody>
      </p:sp>
    </p:spTree>
    <p:extLst>
      <p:ext uri="{BB962C8B-B14F-4D97-AF65-F5344CB8AC3E}">
        <p14:creationId xmlns:p14="http://schemas.microsoft.com/office/powerpoint/2010/main" val="4024208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Trong mô hình TIAR, xuất phát điểm của adenomyosis là sự xâm nhập của tế</a:t>
            </a:r>
            <a:r>
              <a:rPr lang="en-US"/>
              <a:t> </a:t>
            </a:r>
            <a:r>
              <a:rPr lang="en-US" err="1"/>
              <a:t>bào</a:t>
            </a:r>
            <a:r>
              <a:rPr lang="en-US"/>
              <a:t> </a:t>
            </a:r>
            <a:r>
              <a:rPr lang="en-US" err="1"/>
              <a:t>có</a:t>
            </a:r>
            <a:r>
              <a:rPr lang="en-US"/>
              <a:t> </a:t>
            </a:r>
            <a:r>
              <a:rPr lang="en-US" err="1"/>
              <a:t>nguồn</a:t>
            </a:r>
            <a:r>
              <a:rPr lang="en-US"/>
              <a:t> </a:t>
            </a:r>
            <a:r>
              <a:rPr lang="en-US" err="1"/>
              <a:t>gốc</a:t>
            </a:r>
            <a:r>
              <a:rPr lang="en-US"/>
              <a:t> </a:t>
            </a:r>
            <a:r>
              <a:rPr lang="en-US" err="1"/>
              <a:t>nội</a:t>
            </a:r>
            <a:r>
              <a:rPr lang="en-US"/>
              <a:t> </a:t>
            </a:r>
            <a:r>
              <a:rPr lang="en-US" err="1"/>
              <a:t>mạc</a:t>
            </a:r>
            <a:r>
              <a:rPr lang="en-US"/>
              <a:t> </a:t>
            </a:r>
            <a:r>
              <a:rPr lang="en-US" err="1"/>
              <a:t>tử</a:t>
            </a:r>
            <a:r>
              <a:rPr lang="en-US"/>
              <a:t> </a:t>
            </a:r>
            <a:r>
              <a:rPr lang="en-US" err="1"/>
              <a:t>cung</a:t>
            </a:r>
            <a:r>
              <a:rPr lang="en-US"/>
              <a:t> vào các vị trí bất thường (lạc vị) trong lớp cơ tử cung.</a:t>
            </a:r>
          </a:p>
          <a:p>
            <a:r>
              <a:rPr lang="en-US"/>
              <a:t>Chúng là</a:t>
            </a:r>
            <a:r>
              <a:rPr lang="en-US" err="1"/>
              <a:t> các tế</a:t>
            </a:r>
            <a:r>
              <a:rPr lang="en-US"/>
              <a:t> </a:t>
            </a:r>
            <a:r>
              <a:rPr lang="en-US" err="1"/>
              <a:t>bào</a:t>
            </a:r>
            <a:r>
              <a:rPr lang="en-US"/>
              <a:t> </a:t>
            </a:r>
            <a:r>
              <a:rPr lang="en-US" err="1"/>
              <a:t>gốc</a:t>
            </a:r>
            <a:r>
              <a:rPr lang="en-US"/>
              <a:t> </a:t>
            </a:r>
            <a:r>
              <a:rPr lang="en-US" err="1"/>
              <a:t>trung</a:t>
            </a:r>
            <a:r>
              <a:rPr lang="en-US"/>
              <a:t> </a:t>
            </a:r>
            <a:r>
              <a:rPr lang="en-US" err="1"/>
              <a:t>mô</a:t>
            </a:r>
            <a:r>
              <a:rPr lang="en-US"/>
              <a:t> (EMSC), xâm nhập qua </a:t>
            </a:r>
            <a:r>
              <a:rPr lang="en-US" err="1"/>
              <a:t>tổn</a:t>
            </a:r>
            <a:r>
              <a:rPr lang="en-US"/>
              <a:t> </a:t>
            </a:r>
            <a:r>
              <a:rPr lang="en-US" err="1"/>
              <a:t>thương</a:t>
            </a:r>
            <a:r>
              <a:rPr lang="en-US"/>
              <a:t> </a:t>
            </a:r>
            <a:r>
              <a:rPr lang="en-US" err="1"/>
              <a:t>nguyên</a:t>
            </a:r>
            <a:r>
              <a:rPr lang="en-US"/>
              <a:t> </a:t>
            </a:r>
            <a:r>
              <a:rPr lang="en-US" err="1"/>
              <a:t>khởi</a:t>
            </a:r>
            <a:r>
              <a:rPr lang="en-US"/>
              <a:t> ở </a:t>
            </a:r>
            <a:r>
              <a:rPr lang="en-US" err="1"/>
              <a:t>màng</a:t>
            </a:r>
            <a:r>
              <a:rPr lang="en-US"/>
              <a:t> </a:t>
            </a:r>
            <a:r>
              <a:rPr lang="en-US" err="1"/>
              <a:t>căn</a:t>
            </a:r>
            <a:r>
              <a:rPr lang="en-US"/>
              <a:t> </a:t>
            </a:r>
            <a:r>
              <a:rPr lang="en-US" err="1"/>
              <a:t>bản.</a:t>
            </a:r>
          </a:p>
          <a:p>
            <a:r>
              <a:rPr lang="en-US" err="1"/>
              <a:t>Tổn thương nguyên khởi này có thể là hậu quả của một chấn thương thai sản, hay do co thắt.</a:t>
            </a:r>
          </a:p>
          <a:p>
            <a:r>
              <a:rPr lang="en-US" err="1"/>
              <a:t>Khi đến vị trí lạc vị, các tế bào xâm nhập này kích hoạt một đáp ứng viêm.</a:t>
            </a:r>
          </a:p>
          <a:p>
            <a:r>
              <a:rPr lang="en-US" err="1"/>
              <a:t>Trong điều kiện bình thường, tế bào xâm nhập sẽ bị thải trừ bằng đáp ứng viêm.</a:t>
            </a:r>
          </a:p>
          <a:p>
            <a:r>
              <a:rPr lang="en-US" err="1"/>
              <a:t>Theo giả thuyết của mô hình TIAR, trong adenomyosis, sự xâm nhập được tiếp nối bằng sự tồn</a:t>
            </a:r>
            <a:r>
              <a:rPr lang="en-US"/>
              <a:t> </a:t>
            </a:r>
            <a:r>
              <a:rPr lang="en-US" err="1"/>
              <a:t>tại</a:t>
            </a:r>
            <a:r>
              <a:rPr lang="en-US"/>
              <a:t> </a:t>
            </a:r>
            <a:r>
              <a:rPr lang="en-US" err="1"/>
              <a:t>và</a:t>
            </a:r>
            <a:r>
              <a:rPr lang="en-US"/>
              <a:t> </a:t>
            </a:r>
            <a:r>
              <a:rPr lang="en-US" err="1"/>
              <a:t>phát</a:t>
            </a:r>
            <a:r>
              <a:rPr lang="en-US"/>
              <a:t> </a:t>
            </a:r>
            <a:r>
              <a:rPr lang="en-US" err="1"/>
              <a:t>triển</a:t>
            </a:r>
            <a:r>
              <a:rPr lang="en-US"/>
              <a:t> </a:t>
            </a:r>
            <a:r>
              <a:rPr lang="en-US" err="1"/>
              <a:t>tại</a:t>
            </a:r>
            <a:r>
              <a:rPr lang="en-US"/>
              <a:t> </a:t>
            </a:r>
            <a:r>
              <a:rPr lang="en-US" err="1"/>
              <a:t>vị</a:t>
            </a:r>
            <a:r>
              <a:rPr lang="en-US"/>
              <a:t> </a:t>
            </a:r>
            <a:r>
              <a:rPr lang="en-US" err="1"/>
              <a:t>trí</a:t>
            </a:r>
            <a:r>
              <a:rPr lang="en-US"/>
              <a:t> </a:t>
            </a:r>
            <a:r>
              <a:rPr lang="en-US" err="1"/>
              <a:t>lạc</a:t>
            </a:r>
            <a:r>
              <a:rPr lang="en-US"/>
              <a:t> </a:t>
            </a:r>
            <a:r>
              <a:rPr lang="en-US" err="1"/>
              <a:t>vị</a:t>
            </a:r>
            <a:r>
              <a:rPr lang="en-US"/>
              <a:t> </a:t>
            </a:r>
            <a:r>
              <a:rPr lang="en-US" err="1"/>
              <a:t>của</a:t>
            </a:r>
            <a:r>
              <a:rPr lang="en-US"/>
              <a:t> những </a:t>
            </a:r>
            <a:r>
              <a:rPr lang="en-US" err="1"/>
              <a:t>tế</a:t>
            </a:r>
            <a:r>
              <a:rPr lang="en-US"/>
              <a:t> </a:t>
            </a:r>
            <a:r>
              <a:rPr lang="en-US" err="1"/>
              <a:t>bào</a:t>
            </a:r>
            <a:r>
              <a:rPr lang="en-US"/>
              <a:t> gốc </a:t>
            </a:r>
            <a:r>
              <a:rPr lang="en-US" err="1"/>
              <a:t>xâm</a:t>
            </a:r>
            <a:r>
              <a:rPr lang="en-US"/>
              <a:t> </a:t>
            </a:r>
            <a:r>
              <a:rPr lang="en-US" err="1"/>
              <a:t>nhập.</a:t>
            </a:r>
          </a:p>
          <a:p>
            <a:r>
              <a:rPr lang="en-US" err="1"/>
              <a:t>Lí do được đưa ra để giải thích hiện tượng tế bào xâm nhập tiếp tục phát triển mà không bị loại trừ là do đã có những điều kiện bất thường về kiểm soát viêm và dung nạp miễn nhiễm.</a:t>
            </a:r>
          </a:p>
          <a:p>
            <a:r>
              <a:rPr lang="en-US" err="1"/>
              <a:t>Những điều kiện bất thường này chịu sự chi phối của các yếu tố thượng di truyền.</a:t>
            </a:r>
          </a:p>
        </p:txBody>
      </p:sp>
      <p:sp>
        <p:nvSpPr>
          <p:cNvPr id="4" name="Slide Number Placeholder 3"/>
          <p:cNvSpPr>
            <a:spLocks noGrp="1"/>
          </p:cNvSpPr>
          <p:nvPr>
            <p:ph type="sldNum" sz="quarter" idx="5"/>
          </p:nvPr>
        </p:nvSpPr>
        <p:spPr/>
        <p:txBody>
          <a:bodyPr/>
          <a:lstStyle/>
          <a:p>
            <a:fld id="{C5986772-6A19-3E4B-80CA-769BF1BD0A7F}" type="slidenum">
              <a:rPr lang="en-US"/>
              <a:t>28</a:t>
            </a:fld>
            <a:endParaRPr lang="en-US"/>
          </a:p>
        </p:txBody>
      </p:sp>
    </p:spTree>
    <p:extLst>
      <p:ext uri="{BB962C8B-B14F-4D97-AF65-F5344CB8AC3E}">
        <p14:creationId xmlns:p14="http://schemas.microsoft.com/office/powerpoint/2010/main" val="4210209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Dung nạp các tổ chức tuyến nội mạc lạc vị là hiện tượng cốt lõi của bệnh sinh của adenomyosis. </a:t>
            </a:r>
          </a:p>
          <a:p>
            <a:r>
              <a:rPr lang="en-US"/>
              <a:t>Có hai hiện tượng thượng di truyền đã xảy ra:</a:t>
            </a:r>
          </a:p>
          <a:p>
            <a:pPr marL="171450" indent="-171450">
              <a:buFont typeface="Arial" panose="020B0604020202020204" pitchFamily="34" charset="0"/>
              <a:buChar char="•"/>
            </a:pPr>
            <a:r>
              <a:rPr lang="en-US"/>
              <a:t>điều hoà bất thường tổng hoà micro RNA, </a:t>
            </a:r>
            <a:r>
              <a:rPr lang="en-US" i="1"/>
              <a:t>và</a:t>
            </a:r>
          </a:p>
          <a:p>
            <a:pPr marL="171450" indent="-171450">
              <a:buFont typeface="Arial" panose="020B0604020202020204" pitchFamily="34" charset="0"/>
              <a:buChar char="•"/>
            </a:pPr>
            <a:r>
              <a:rPr lang="en-US"/>
              <a:t>bất thường của methyl hoá các promoter của các gene kiểm soát.</a:t>
            </a:r>
          </a:p>
          <a:p>
            <a:r>
              <a:rPr lang="en-US"/>
              <a:t>Về tổng hoà micro RNA, các đáp ứng viêm nguyên phát dẫn đến điều hoà bất thường của tổng hoà các micro RNA chi phối chu trình tế bào. </a:t>
            </a:r>
          </a:p>
          <a:p>
            <a:r>
              <a:rPr lang="en-US"/>
              <a:t>Hệ quả là các tế bào xâm nhập đào thoát thành công khỏi apoptosis, tiếp tục phát triển.</a:t>
            </a:r>
          </a:p>
          <a:p>
            <a:r>
              <a:rPr lang="en-US"/>
              <a:t>Về bất thường của methyl hoá promoter, các đáp ứng viêm dẫn đến điều hoà bất thường trong methyl hoá các gene chi phối hoạt động tế bào.</a:t>
            </a:r>
          </a:p>
          <a:p>
            <a:r>
              <a:rPr lang="en-US"/>
              <a:t>Điều này gây nên các hỗn loạn trong điều hoà lên và điều hoà xuống của các gene chức năng của tế bào nội mạc.</a:t>
            </a:r>
          </a:p>
          <a:p>
            <a:r>
              <a:rPr lang="en-US"/>
              <a:t>Bất thường trong điều hoà các gene nguyên khởi dẫn đến bất thường trong điều hoà các gene thứ cấp, cuối cùng dẫn đến các bất thường trong chức năng tế bào và mô.</a:t>
            </a:r>
          </a:p>
          <a:p>
            <a:r>
              <a:rPr lang="en-US"/>
              <a:t>Như vậy, bất thường của tổng hoà micro RNA và của điều hoà phiên mã dẫn đến sự phát triển và trường tồn của các tổ chức lạc vị.</a:t>
            </a:r>
          </a:p>
        </p:txBody>
      </p:sp>
      <p:sp>
        <p:nvSpPr>
          <p:cNvPr id="4" name="Slide Number Placeholder 3"/>
          <p:cNvSpPr>
            <a:spLocks noGrp="1"/>
          </p:cNvSpPr>
          <p:nvPr>
            <p:ph type="sldNum" sz="quarter" idx="5"/>
          </p:nvPr>
        </p:nvSpPr>
        <p:spPr/>
        <p:txBody>
          <a:bodyPr/>
          <a:lstStyle/>
          <a:p>
            <a:fld id="{C5986772-6A19-3E4B-80CA-769BF1BD0A7F}" type="slidenum">
              <a:rPr lang="en-US"/>
              <a:t>29</a:t>
            </a:fld>
            <a:endParaRPr lang="en-US"/>
          </a:p>
        </p:txBody>
      </p:sp>
    </p:spTree>
    <p:extLst>
      <p:ext uri="{BB962C8B-B14F-4D97-AF65-F5344CB8AC3E}">
        <p14:creationId xmlns:p14="http://schemas.microsoft.com/office/powerpoint/2010/main" val="1790115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U xơ-cơ tử cung là khối u đơn dòng.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U là một tân sinh lành tính, được cấu tạo bởi 2 thành phần: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200" kern="1200">
                <a:solidFill>
                  <a:schemeClr val="tx1"/>
                </a:solidFill>
                <a:effectLst/>
                <a:latin typeface="+mn-lt"/>
                <a:ea typeface="+mn-ea"/>
                <a:cs typeface="+mn-cs"/>
              </a:rPr>
              <a:t>các “nguyên bào cơ sợi” (myofibroblasts), </a:t>
            </a:r>
            <a:r>
              <a:rPr lang="vi-VN" sz="1200" i="1" kern="1200">
                <a:solidFill>
                  <a:schemeClr val="tx1"/>
                </a:solidFill>
                <a:effectLst/>
                <a:latin typeface="+mn-lt"/>
                <a:ea typeface="+mn-ea"/>
                <a:cs typeface="+mn-cs"/>
              </a:rPr>
              <a:t>và</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200" kern="1200">
                <a:solidFill>
                  <a:schemeClr val="tx1"/>
                </a:solidFill>
                <a:effectLst/>
                <a:latin typeface="+mn-lt"/>
                <a:ea typeface="+mn-ea"/>
                <a:cs typeface="+mn-cs"/>
              </a:rPr>
              <a:t>khối </a:t>
            </a:r>
            <a:r>
              <a:rPr lang="vi-VN"/>
              <a:t>matrix ngoại bào (ECM).</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Các “nguyên bào cơ sợi” sắp xếp vô trật tự, tạo các bó đi theo nhiều hướng khác nhau. Có thể thấy hoạt động phân bào với các mức độ khác nhau.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Matrix ngoại bào, chủ yếu là collagen, chiếm một tỉ lệ quan trọng trong thể khối của u. Thành phần matrix ngoại bào rất khác nhau giữa các u,.</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Thành phần cấu tạo của u có liên quan đến tiên lượng khả năng đáp ứng với các liệu pháp nội khoa.</a:t>
            </a:r>
          </a:p>
          <a:p>
            <a:endParaRPr lang="en-US"/>
          </a:p>
        </p:txBody>
      </p:sp>
      <p:sp>
        <p:nvSpPr>
          <p:cNvPr id="4" name="Slide Number Placeholder 3"/>
          <p:cNvSpPr>
            <a:spLocks noGrp="1"/>
          </p:cNvSpPr>
          <p:nvPr>
            <p:ph type="sldNum" sz="quarter" idx="5"/>
          </p:nvPr>
        </p:nvSpPr>
        <p:spPr/>
        <p:txBody>
          <a:bodyPr/>
          <a:lstStyle/>
          <a:p>
            <a:fld id="{C5986772-6A19-3E4B-80CA-769BF1BD0A7F}" type="slidenum">
              <a:t>3</a:t>
            </a:fld>
            <a:endParaRPr lang="en-US"/>
          </a:p>
        </p:txBody>
      </p:sp>
    </p:spTree>
    <p:extLst>
      <p:ext uri="{BB962C8B-B14F-4D97-AF65-F5344CB8AC3E}">
        <p14:creationId xmlns:p14="http://schemas.microsoft.com/office/powerpoint/2010/main" val="3722407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Về bất thường trong tổng hoà micro RNA.</a:t>
            </a:r>
          </a:p>
          <a:p>
            <a:r>
              <a:rPr lang="en-US"/>
              <a:t>Trong điều kiện bình thường, micro RNA chi phối hàng loạt khả năng thích nghi, sửa chữa của tế bào với thay đổi của môi trường và cái chết chương trình.</a:t>
            </a:r>
          </a:p>
          <a:p>
            <a:r>
              <a:rPr lang="en-US"/>
              <a:t>Các đáp ứng viêm dẫn đến điều hoà bất thường của tổng hoà các micro RNA chi phối chu trình tế bào: phát triển tế bào, khả năng chịu đựng thiếu oxygen, apoptosis, khả năng tự sửa chữa, tân tạo mạch… </a:t>
            </a:r>
          </a:p>
          <a:p>
            <a:r>
              <a:rPr lang="en-US"/>
              <a:t>Hệ quả là các tế bào xâm nhập đào thoát khỏi apoptosis, tiếp tục phát triển, kèm theo đó là hàng loạt những hiện tượng bất thường khác như tân tạo mạch…</a:t>
            </a:r>
          </a:p>
          <a:p>
            <a:r>
              <a:rPr lang="en-US"/>
              <a:t>Hình trái cho thấy chức năng của tổng hoà micro RNA trong chu trình tế bào.</a:t>
            </a:r>
          </a:p>
          <a:p>
            <a:r>
              <a:rPr lang="en-US"/>
              <a:t>Hình phải cho thấy tổng hoà micro RNA đã bị thay đổi toàn diện trong mô nội mạc tử cung lạc vị: miR-3613-3p bị điều hoà xuống rất sâu, còn các miR khác thì được điều hoà lên ở nhiều mức độ.</a:t>
            </a:r>
          </a:p>
        </p:txBody>
      </p:sp>
      <p:sp>
        <p:nvSpPr>
          <p:cNvPr id="4" name="Slide Number Placeholder 3"/>
          <p:cNvSpPr>
            <a:spLocks noGrp="1"/>
          </p:cNvSpPr>
          <p:nvPr>
            <p:ph type="sldNum" sz="quarter" idx="5"/>
          </p:nvPr>
        </p:nvSpPr>
        <p:spPr/>
        <p:txBody>
          <a:bodyPr/>
          <a:lstStyle/>
          <a:p>
            <a:fld id="{C5986772-6A19-3E4B-80CA-769BF1BD0A7F}" type="slidenum">
              <a:rPr lang="en-US"/>
              <a:t>30</a:t>
            </a:fld>
            <a:endParaRPr lang="en-US"/>
          </a:p>
        </p:txBody>
      </p:sp>
    </p:spTree>
    <p:extLst>
      <p:ext uri="{BB962C8B-B14F-4D97-AF65-F5344CB8AC3E}">
        <p14:creationId xmlns:p14="http://schemas.microsoft.com/office/powerpoint/2010/main" val="1144067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Về bất thường trong methyl hoá các promoter:</a:t>
            </a:r>
          </a:p>
          <a:p>
            <a:r>
              <a:rPr lang="en-US"/>
              <a:t>Các đáp ứng viêm dẫn đến điều hoà bất thường trong methyl hoá các gene chi phối hoạt động tế bào, gây các hỗn loan trong cả điều hoà lên lẫn điều hoà xuống của các gene chức năng của tế bào nội mạc.</a:t>
            </a:r>
          </a:p>
          <a:p>
            <a:r>
              <a:rPr lang="en-US"/>
              <a:t>Bất thường trong điều hoà các gene nguyên khởi như </a:t>
            </a:r>
            <a:r>
              <a:rPr lang="en-US" i="1"/>
              <a:t>ER</a:t>
            </a:r>
            <a:r>
              <a:rPr lang="en-US"/>
              <a:t> dẫn đến bất thường trong điều hoà các gene thứ cấp như </a:t>
            </a:r>
            <a:r>
              <a:rPr lang="en-US" i="1"/>
              <a:t>PR</a:t>
            </a:r>
            <a:r>
              <a:rPr lang="en-US"/>
              <a:t>, dẫn đến hệ quả là các bất thường trong chức năng tế bào và mô.</a:t>
            </a:r>
          </a:p>
          <a:p>
            <a:r>
              <a:rPr lang="en-US"/>
              <a:t>Hình trái cho thấy sự khác biệt rõ ràng trong nhiệt đồ (heat map) của điều hoà các gene của nội mạc tử cung chính vị và của tổ chức nội mạc lạc vị.</a:t>
            </a:r>
          </a:p>
          <a:p>
            <a:r>
              <a:rPr lang="en-US"/>
              <a:t>Hình phải cho thấy hệ quả là gene </a:t>
            </a:r>
            <a:r>
              <a:rPr lang="en-US" i="1"/>
              <a:t>GATA2</a:t>
            </a:r>
            <a:r>
              <a:rPr lang="en-US"/>
              <a:t> bị khoá (thay vì được mở), và gene </a:t>
            </a:r>
            <a:r>
              <a:rPr lang="en-US" i="1"/>
              <a:t>GATA 6</a:t>
            </a:r>
            <a:r>
              <a:rPr lang="en-US"/>
              <a:t> được mở (thay vì phải được giữ ở trạng thái đóng).</a:t>
            </a:r>
          </a:p>
          <a:p>
            <a:r>
              <a:rPr lang="en-US"/>
              <a:t>Điều này đã dẫn đến hệ quả là các gene </a:t>
            </a:r>
            <a:r>
              <a:rPr lang="en-US" i="1"/>
              <a:t>ER</a:t>
            </a:r>
            <a:r>
              <a:rPr lang="en-US"/>
              <a:t> bị điều hoà bất thường, cuối cùng là hỗn loạn trong điều hoà gene </a:t>
            </a:r>
            <a:r>
              <a:rPr lang="en-US" i="1"/>
              <a:t>PR</a:t>
            </a:r>
            <a:r>
              <a:rPr lang="en-US"/>
              <a:t>, gây ra tình trạng đề kháng với progesterone.</a:t>
            </a:r>
          </a:p>
        </p:txBody>
      </p:sp>
      <p:sp>
        <p:nvSpPr>
          <p:cNvPr id="4" name="Slide Number Placeholder 3"/>
          <p:cNvSpPr>
            <a:spLocks noGrp="1"/>
          </p:cNvSpPr>
          <p:nvPr>
            <p:ph type="sldNum" sz="quarter" idx="5"/>
          </p:nvPr>
        </p:nvSpPr>
        <p:spPr/>
        <p:txBody>
          <a:bodyPr/>
          <a:lstStyle/>
          <a:p>
            <a:fld id="{C5986772-6A19-3E4B-80CA-769BF1BD0A7F}" type="slidenum">
              <a:rPr lang="en-US"/>
              <a:t>31</a:t>
            </a:fld>
            <a:endParaRPr lang="en-US"/>
          </a:p>
        </p:txBody>
      </p:sp>
    </p:spTree>
    <p:extLst>
      <p:ext uri="{BB962C8B-B14F-4D97-AF65-F5344CB8AC3E}">
        <p14:creationId xmlns:p14="http://schemas.microsoft.com/office/powerpoint/2010/main" val="3272014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nối theo sau phản ứng viêm, các diễn biến đi theo hai nhánh khác nhau nhưng song hành cùng nhau.</a:t>
            </a:r>
          </a:p>
          <a:p>
            <a:r>
              <a:rPr lang="en-US"/>
              <a:t>Nhánh thứ nhất liên quan đến các hỗn loạn về miễn nhiễm, thông qua các đại thực bào, dẫn đến hệ quả cuối cùng là hiện tượng viêm thần kinh – sinh mạch.</a:t>
            </a:r>
          </a:p>
          <a:p>
            <a:r>
              <a:rPr lang="en-US"/>
              <a:t>Viêm thần kinh – sinh mạch là cơ chế gây đau và đau tăng nặng dần trong adenomyosis.</a:t>
            </a:r>
          </a:p>
          <a:p>
            <a:r>
              <a:rPr lang="en-US"/>
              <a:t>Nhánh thứ nhì liên quan đến các hỗn loạn về điều hoà các gene chi phối các steroid receptors, thông qua kích hoạt hệ thống STAR và men P450 arom, dẫn đến hệ quả cuối cùng là tình trạng cường estrogen tại chỗ, cũng như hiện tượng đề kháng progesterone.</a:t>
            </a:r>
          </a:p>
        </p:txBody>
      </p:sp>
      <p:sp>
        <p:nvSpPr>
          <p:cNvPr id="4" name="Slide Number Placeholder 3"/>
          <p:cNvSpPr>
            <a:spLocks noGrp="1"/>
          </p:cNvSpPr>
          <p:nvPr>
            <p:ph type="sldNum" sz="quarter" idx="5"/>
          </p:nvPr>
        </p:nvSpPr>
        <p:spPr/>
        <p:txBody>
          <a:bodyPr/>
          <a:lstStyle/>
          <a:p>
            <a:fld id="{C5986772-6A19-3E4B-80CA-769BF1BD0A7F}" type="slidenum">
              <a:rPr lang="en-US"/>
              <a:t>32</a:t>
            </a:fld>
            <a:endParaRPr lang="en-US"/>
          </a:p>
        </p:txBody>
      </p:sp>
    </p:spTree>
    <p:extLst>
      <p:ext uri="{BB962C8B-B14F-4D97-AF65-F5344CB8AC3E}">
        <p14:creationId xmlns:p14="http://schemas.microsoft.com/office/powerpoint/2010/main" val="168510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Đi sâu hơn vào nhánh các hiện tượng miễn nhiễm đã dẫn đến viêm thần kinh – sinh mạch, cần nhấn mạnh đến những hiện tượng sau:</a:t>
            </a:r>
          </a:p>
          <a:p>
            <a:r>
              <a:rPr lang="en-US"/>
              <a:t>Thoạt tiên là các yếu tố viêm sẽ chiêu mộ các đại thực bào M1.</a:t>
            </a:r>
          </a:p>
          <a:p>
            <a:r>
              <a:rPr lang="en-US"/>
              <a:t>Các đại thực bào M1 sẽ chuyển dạng thành đại thực bào M2.</a:t>
            </a:r>
          </a:p>
          <a:p>
            <a:r>
              <a:rPr lang="en-US"/>
              <a:t>Hoạt động của đại thực bào M2 sẽ dẫn đến việc tạo ra các tân mạch, cũng như các yếu tố định hướng thần kinh.</a:t>
            </a:r>
          </a:p>
          <a:p>
            <a:r>
              <a:rPr lang="en-US"/>
              <a:t>Các Semaphorin định hướng và hình thành các sợi thần kinh mới hướng về tổn thương.</a:t>
            </a:r>
          </a:p>
          <a:p>
            <a:r>
              <a:rPr lang="en-US"/>
              <a:t>Kết hợp giữa sinh tân mạch và sinh thần kinh tạo ra một vùng mô bệnh lí, giàu thần kinh và tân mạch.</a:t>
            </a:r>
          </a:p>
          <a:p>
            <a:r>
              <a:rPr lang="en-US"/>
              <a:t>Ở những thời kì đầu, người bệnh thường không đau nhiều.</a:t>
            </a:r>
          </a:p>
          <a:p>
            <a:r>
              <a:rPr lang="en-US"/>
              <a:t>Khi bệnh đã diễn tiến xa, mật độ sợi thần kinh tăng cao làm tăng nặng mức độ đau.</a:t>
            </a:r>
          </a:p>
          <a:p>
            <a:r>
              <a:rPr lang="en-US"/>
              <a:t>Các bao Schwann của sợi thần kinh cũng bị tổn thương, dẫn truyền tín hiệu bị thay đổi, dẫn đến một kích thích rất nhẹ cũng có thể gây ra một đáp ứng mạnh mẽ ở trung ương. Hiện tượng đau trung ương được xác lập.</a:t>
            </a:r>
          </a:p>
        </p:txBody>
      </p:sp>
      <p:sp>
        <p:nvSpPr>
          <p:cNvPr id="4" name="Slide Number Placeholder 3"/>
          <p:cNvSpPr>
            <a:spLocks noGrp="1"/>
          </p:cNvSpPr>
          <p:nvPr>
            <p:ph type="sldNum" sz="quarter" idx="5"/>
          </p:nvPr>
        </p:nvSpPr>
        <p:spPr/>
        <p:txBody>
          <a:bodyPr/>
          <a:lstStyle/>
          <a:p>
            <a:fld id="{C5986772-6A19-3E4B-80CA-769BF1BD0A7F}" type="slidenum">
              <a:rPr lang="en-US"/>
              <a:t>33</a:t>
            </a:fld>
            <a:endParaRPr lang="en-US"/>
          </a:p>
        </p:txBody>
      </p:sp>
    </p:spTree>
    <p:extLst>
      <p:ext uri="{BB962C8B-B14F-4D97-AF65-F5344CB8AC3E}">
        <p14:creationId xmlns:p14="http://schemas.microsoft.com/office/powerpoint/2010/main" val="2926138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Đi sâu hơn vào nhánh các hiện tượng nội tiết dẫn đến cường estrogen tại chỗ và đề kháng progesterone, cần nhấn mạnh đến những hiện tượng sau:</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Viêm, thông qua PGE2, sẽ kích hoạt STAR (steroidogenic acute regulatory protein) và enzyme P450 aromatase.</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Tăng P450 arom tại mô tuyến lạc vị dẫn đến tiến trình sản xuất estrogen trong mô tuyến lạc vị (tức bên ngoài buồng trứng).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Sản xuất estrogen tại mô tuyến nội mạc lạc vị gây ra một tình trạng cường estrogen tại mô nội mạc tử cung lạc vị, dẫn đến điều hoà lên các gene </a:t>
            </a:r>
            <a:r>
              <a:rPr lang="vi-VN" sz="1200" i="1" kern="1200">
                <a:solidFill>
                  <a:schemeClr val="tx1"/>
                </a:solidFill>
                <a:effectLst/>
                <a:latin typeface="+mn-lt"/>
                <a:ea typeface="+mn-ea"/>
                <a:cs typeface="+mn-cs"/>
              </a:rPr>
              <a:t>ER-</a:t>
            </a:r>
            <a:r>
              <a:rPr lang="el-GR" sz="1200" i="1" kern="1200">
                <a:solidFill>
                  <a:schemeClr val="tx1"/>
                </a:solidFill>
                <a:effectLst/>
                <a:latin typeface="+mn-lt"/>
                <a:ea typeface="+mn-ea"/>
                <a:cs typeface="+mn-cs"/>
              </a:rPr>
              <a:t>α,</a:t>
            </a:r>
            <a:r>
              <a:rPr lang="el-GR" sz="1200" kern="1200">
                <a:solidFill>
                  <a:schemeClr val="tx1"/>
                </a:solidFill>
                <a:effectLst/>
                <a:latin typeface="+mn-lt"/>
                <a:ea typeface="+mn-ea"/>
                <a:cs typeface="+mn-cs"/>
              </a:rPr>
              <a:t> </a:t>
            </a:r>
            <a:r>
              <a:rPr lang="vi-VN" sz="1200" i="1" kern="1200">
                <a:solidFill>
                  <a:schemeClr val="tx1"/>
                </a:solidFill>
                <a:effectLst/>
                <a:latin typeface="+mn-lt"/>
                <a:ea typeface="+mn-ea"/>
                <a:cs typeface="+mn-cs"/>
              </a:rPr>
              <a:t>ER-</a:t>
            </a:r>
            <a:r>
              <a:rPr lang="el-GR" sz="1200" i="1" kern="1200">
                <a:solidFill>
                  <a:schemeClr val="tx1"/>
                </a:solidFill>
                <a:effectLst/>
                <a:latin typeface="+mn-lt"/>
                <a:ea typeface="+mn-ea"/>
                <a:cs typeface="+mn-cs"/>
              </a:rPr>
              <a:t>β</a:t>
            </a:r>
            <a:r>
              <a:rPr lang="vi-VN" sz="1200" kern="1200">
                <a:solidFill>
                  <a:schemeClr val="tx1"/>
                </a:solidFill>
                <a:effectLst/>
                <a:latin typeface="+mn-lt"/>
                <a:ea typeface="+mn-ea"/>
                <a:cs typeface="+mn-cs"/>
              </a:rPr>
              <a:t> và gene </a:t>
            </a:r>
            <a:r>
              <a:rPr lang="vi-VN" sz="1200" i="1" kern="1200">
                <a:solidFill>
                  <a:schemeClr val="tx1"/>
                </a:solidFill>
                <a:effectLst/>
                <a:latin typeface="+mn-lt"/>
                <a:ea typeface="+mn-ea"/>
                <a:cs typeface="+mn-cs"/>
              </a:rPr>
              <a:t>PR-A</a:t>
            </a:r>
            <a:r>
              <a:rPr lang="vi-VN"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i="1" kern="1200">
                <a:solidFill>
                  <a:schemeClr val="tx1"/>
                </a:solidFill>
                <a:effectLst/>
                <a:latin typeface="+mn-lt"/>
                <a:ea typeface="+mn-ea"/>
                <a:cs typeface="+mn-cs"/>
              </a:rPr>
              <a:t>ER-</a:t>
            </a:r>
            <a:r>
              <a:rPr lang="el-GR" sz="1200" i="1" kern="1200">
                <a:solidFill>
                  <a:schemeClr val="tx1"/>
                </a:solidFill>
                <a:effectLst/>
                <a:latin typeface="+mn-lt"/>
                <a:ea typeface="+mn-ea"/>
                <a:cs typeface="+mn-cs"/>
              </a:rPr>
              <a:t>α</a:t>
            </a:r>
            <a:r>
              <a:rPr lang="vi-VN" sz="1200" kern="1200">
                <a:solidFill>
                  <a:schemeClr val="tx1"/>
                </a:solidFill>
                <a:effectLst/>
                <a:latin typeface="+mn-lt"/>
                <a:ea typeface="+mn-ea"/>
                <a:cs typeface="+mn-cs"/>
              </a:rPr>
              <a:t> bị điều hoà lên gây tăng nhu động nghịch thường, co thắt tử cung và thúc đẩy tế bào nội mạc xâm nhập qua màng đáy, hoàn thành vòng Leyendecke.</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Hình phải cho thấy tiến trình viêm tại mô bị xâm nhập bởi các cấu trúc tuyến nội mạc lạc vị tạo ra một vòng Leyendececke.</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Trong vòng Leyendecke, có thể thấy mối liên quan giữa viêm và tình trạng cường estrogen đóng vai trò quan trọng như thế nào.</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Cần lưu ý rằng, không chỉ riêng ở mô tuyến lạc vị, STAR và P450 arom cũng bị kích hoạt ở mô nội mạc tử cung chính vị.</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Nội mạc chính vị tăng sinh dầy, với đề kháng progesterone là hiện tượng quan trọng trong adenomyosis, và liên quan đến hàng loạt các bất thường khác như tăng sinh nội mạc tử cung, AUB-A và hiếm muộn.</a:t>
            </a:r>
          </a:p>
        </p:txBody>
      </p:sp>
      <p:sp>
        <p:nvSpPr>
          <p:cNvPr id="4" name="Slide Number Placeholder 3"/>
          <p:cNvSpPr>
            <a:spLocks noGrp="1"/>
          </p:cNvSpPr>
          <p:nvPr>
            <p:ph type="sldNum" sz="quarter" idx="5"/>
          </p:nvPr>
        </p:nvSpPr>
        <p:spPr/>
        <p:txBody>
          <a:bodyPr/>
          <a:lstStyle/>
          <a:p>
            <a:fld id="{C5986772-6A19-3E4B-80CA-769BF1BD0A7F}" type="slidenum">
              <a:rPr lang="en-US"/>
              <a:t>34</a:t>
            </a:fld>
            <a:endParaRPr lang="en-US"/>
          </a:p>
        </p:txBody>
      </p:sp>
    </p:spTree>
    <p:extLst>
      <p:ext uri="{BB962C8B-B14F-4D97-AF65-F5344CB8AC3E}">
        <p14:creationId xmlns:p14="http://schemas.microsoft.com/office/powerpoint/2010/main" val="3218022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Về mặt triệu chứng học, adenomyosis hành xử hoàn toàn khác với u xơ-cơ tử cung.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Chỉ có một số nhỏ các trường hợp adenomyosis là không có triệu chứng cũng như không có vấn đề chủ.</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Không cần phải đặt ra vấn đề điều trị cho những trường hợp này.</a:t>
            </a:r>
          </a:p>
          <a:p>
            <a:r>
              <a:rPr lang="vi-VN" sz="1200" kern="1200">
                <a:solidFill>
                  <a:schemeClr val="tx1"/>
                </a:solidFill>
                <a:effectLst/>
                <a:latin typeface="+mn-lt"/>
                <a:ea typeface="+mn-ea"/>
                <a:cs typeface="+mn-cs"/>
              </a:rPr>
              <a:t>Tuyệt đại đa số các adenomyosis là có vấn đề chủ.</a:t>
            </a:r>
          </a:p>
          <a:p>
            <a:r>
              <a:rPr lang="vi-VN" sz="1200" kern="1200">
                <a:solidFill>
                  <a:schemeClr val="tx1"/>
                </a:solidFill>
                <a:effectLst/>
                <a:latin typeface="+mn-lt"/>
                <a:ea typeface="+mn-ea"/>
                <a:cs typeface="+mn-cs"/>
              </a:rPr>
              <a:t>Tiếp cận điều trị adenomyosis là một tiếp cận dựa trên vấn đề chủ. </a:t>
            </a:r>
            <a:endParaRPr lang="vi-VN"/>
          </a:p>
          <a:p>
            <a:r>
              <a:rPr lang="vi-VN" sz="1200" kern="1200">
                <a:solidFill>
                  <a:schemeClr val="tx1"/>
                </a:solidFill>
                <a:effectLst/>
                <a:latin typeface="+mn-lt"/>
                <a:ea typeface="+mn-ea"/>
                <a:cs typeface="+mn-cs"/>
              </a:rPr>
              <a:t>Trong adenomyosis, có các vấn đề chủ là đau bụng vùng chậu theo chu kì hay trường diễn và tăng nặng, xuất huyết tử cung bất thường, và hiếm muộn.</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Mỗi bệnh nhân sẽ hoặc có đơn độc một vấn đề chủ duy nhất hoặc cùng tồn tại đồng thời nhiều vấn đề chủ, với các mức độ biểu hiện khác nhau.</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Trên luận điểm này, chỉ tồn tại một khái niệm là “</a:t>
            </a:r>
            <a:r>
              <a:rPr lang="vi-VN" sz="1200" i="1" kern="1200">
                <a:solidFill>
                  <a:schemeClr val="tx1"/>
                </a:solidFill>
                <a:effectLst/>
                <a:latin typeface="+mn-lt"/>
                <a:ea typeface="+mn-ea"/>
                <a:cs typeface="+mn-cs"/>
              </a:rPr>
              <a:t>người bệnh có adenomyosis, với các vấn đề chủ đặc thù của riêng người đó</a:t>
            </a:r>
            <a:r>
              <a:rPr lang="vi-VN"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Không hề tồn tại </a:t>
            </a:r>
            <a:r>
              <a:rPr lang="vi-VN" sz="1200" i="1" kern="1200">
                <a:solidFill>
                  <a:schemeClr val="tx1"/>
                </a:solidFill>
                <a:effectLst/>
                <a:latin typeface="+mn-lt"/>
                <a:ea typeface="+mn-ea"/>
                <a:cs typeface="+mn-cs"/>
              </a:rPr>
              <a:t>một bệnh lí adenomyosis chung cho mọi người</a:t>
            </a:r>
            <a:r>
              <a:rPr lang="vi-VN" sz="1200" kern="1200">
                <a:solidFill>
                  <a:schemeClr val="tx1"/>
                </a:solidFill>
                <a:effectLst/>
                <a:latin typeface="+mn-lt"/>
                <a:ea typeface="+mn-ea"/>
                <a:cs typeface="+mn-cs"/>
              </a:rPr>
              <a:t>.</a:t>
            </a:r>
            <a:endParaRPr lang="vi-VN"/>
          </a:p>
        </p:txBody>
      </p:sp>
      <p:sp>
        <p:nvSpPr>
          <p:cNvPr id="4" name="Slide Number Placeholder 3"/>
          <p:cNvSpPr>
            <a:spLocks noGrp="1"/>
          </p:cNvSpPr>
          <p:nvPr>
            <p:ph type="sldNum" sz="quarter" idx="5"/>
          </p:nvPr>
        </p:nvSpPr>
        <p:spPr/>
        <p:txBody>
          <a:bodyPr/>
          <a:lstStyle/>
          <a:p>
            <a:fld id="{C5986772-6A19-3E4B-80CA-769BF1BD0A7F}" type="slidenum">
              <a:rPr lang="en-US"/>
              <a:t>35</a:t>
            </a:fld>
            <a:endParaRPr lang="en-US"/>
          </a:p>
        </p:txBody>
      </p:sp>
    </p:spTree>
    <p:extLst>
      <p:ext uri="{BB962C8B-B14F-4D97-AF65-F5344CB8AC3E}">
        <p14:creationId xmlns:p14="http://schemas.microsoft.com/office/powerpoint/2010/main" val="2864160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Cũng như u xơ-cơ tử cung, việc thiết lập chẩn đoán adenomyosis chủ yếu được dựa trên hình ảnh học.</a:t>
            </a:r>
          </a:p>
          <a:p>
            <a:r>
              <a:rPr lang="en-US" err="1"/>
              <a:t>Xác định tiêu chuẩn hình ảnh để xác lập chẩn đoán adenomyosis gặp khó khăn do tính đa dạng về mô bệnh học của adenomyosis.</a:t>
            </a:r>
          </a:p>
          <a:p>
            <a:r>
              <a:rPr lang="en-US" err="1"/>
              <a:t>Đặc điểm hình ảnh</a:t>
            </a:r>
            <a:r>
              <a:rPr lang="en-US"/>
              <a:t> </a:t>
            </a:r>
            <a:r>
              <a:rPr lang="en-US" err="1"/>
              <a:t>thay đổi theo thành phần tuyến - mô đệm có trong adenomyosis.</a:t>
            </a:r>
          </a:p>
          <a:p>
            <a:r>
              <a:rPr lang="en-US" err="1"/>
              <a:t>Mỗi</a:t>
            </a:r>
            <a:r>
              <a:rPr lang="en-US"/>
              <a:t> </a:t>
            </a:r>
            <a:r>
              <a:rPr lang="en-US" err="1"/>
              <a:t>khảo</a:t>
            </a:r>
            <a:r>
              <a:rPr lang="en-US"/>
              <a:t> </a:t>
            </a:r>
            <a:r>
              <a:rPr lang="en-US" err="1"/>
              <a:t>sát</a:t>
            </a:r>
            <a:r>
              <a:rPr lang="en-US"/>
              <a:t> </a:t>
            </a:r>
            <a:r>
              <a:rPr lang="en-US" err="1"/>
              <a:t>hình</a:t>
            </a:r>
            <a:r>
              <a:rPr lang="en-US"/>
              <a:t> </a:t>
            </a:r>
            <a:r>
              <a:rPr lang="en-US" err="1"/>
              <a:t>ảnh</a:t>
            </a:r>
            <a:r>
              <a:rPr lang="en-US"/>
              <a:t> </a:t>
            </a:r>
            <a:r>
              <a:rPr lang="en-US" err="1"/>
              <a:t>có</a:t>
            </a:r>
            <a:r>
              <a:rPr lang="en-US"/>
              <a:t> </a:t>
            </a:r>
            <a:r>
              <a:rPr lang="en-US" err="1"/>
              <a:t>ưu</a:t>
            </a:r>
            <a:r>
              <a:rPr lang="en-US"/>
              <a:t> </a:t>
            </a:r>
            <a:r>
              <a:rPr lang="en-US" err="1"/>
              <a:t>thế</a:t>
            </a:r>
            <a:r>
              <a:rPr lang="en-US"/>
              <a:t> </a:t>
            </a:r>
            <a:r>
              <a:rPr lang="en-US" err="1"/>
              <a:t>riêng</a:t>
            </a:r>
            <a:r>
              <a:rPr lang="en-US"/>
              <a:t> </a:t>
            </a:r>
            <a:r>
              <a:rPr lang="en-US" err="1"/>
              <a:t>cho</a:t>
            </a:r>
            <a:r>
              <a:rPr lang="en-US"/>
              <a:t> </a:t>
            </a:r>
            <a:r>
              <a:rPr lang="en-US" err="1"/>
              <a:t>mỗi</a:t>
            </a:r>
            <a:r>
              <a:rPr lang="en-US"/>
              <a:t> </a:t>
            </a:r>
            <a:r>
              <a:rPr lang="en-US" err="1"/>
              <a:t>dạng thức adenomyosis khác nhau.</a:t>
            </a:r>
          </a:p>
          <a:p>
            <a:r>
              <a:rPr lang="en-US"/>
              <a:t>MRI </a:t>
            </a:r>
            <a:r>
              <a:rPr lang="en-US" err="1"/>
              <a:t>khảo</a:t>
            </a:r>
            <a:r>
              <a:rPr lang="en-US"/>
              <a:t> </a:t>
            </a:r>
            <a:r>
              <a:rPr lang="en-US" err="1"/>
              <a:t>sát</a:t>
            </a:r>
            <a:r>
              <a:rPr lang="en-US"/>
              <a:t> </a:t>
            </a:r>
            <a:r>
              <a:rPr lang="en-US" err="1"/>
              <a:t>khác</a:t>
            </a:r>
            <a:r>
              <a:rPr lang="en-US"/>
              <a:t> </a:t>
            </a:r>
            <a:r>
              <a:rPr lang="en-US" err="1"/>
              <a:t>biệt</a:t>
            </a:r>
            <a:r>
              <a:rPr lang="en-US"/>
              <a:t> </a:t>
            </a:r>
            <a:r>
              <a:rPr lang="en-US" err="1"/>
              <a:t>về</a:t>
            </a:r>
            <a:r>
              <a:rPr lang="en-US"/>
              <a:t> </a:t>
            </a:r>
            <a:r>
              <a:rPr lang="en-US" err="1"/>
              <a:t>đậm</a:t>
            </a:r>
            <a:r>
              <a:rPr lang="en-US"/>
              <a:t> </a:t>
            </a:r>
            <a:r>
              <a:rPr lang="en-US" err="1"/>
              <a:t>độ</a:t>
            </a:r>
            <a:r>
              <a:rPr lang="en-US"/>
              <a:t> proton, đặc biệt tốt cho khảo sát bất thường của vùng kết nối (JZ), hay các ổ/nang tuyến lạc vị trong cơ.</a:t>
            </a:r>
          </a:p>
          <a:p>
            <a:r>
              <a:rPr lang="en-US" err="1"/>
              <a:t>Siêu</a:t>
            </a:r>
            <a:r>
              <a:rPr lang="en-US"/>
              <a:t> </a:t>
            </a:r>
            <a:r>
              <a:rPr lang="en-US" err="1"/>
              <a:t>âm</a:t>
            </a:r>
            <a:r>
              <a:rPr lang="en-US"/>
              <a:t> </a:t>
            </a:r>
            <a:r>
              <a:rPr lang="en-US" err="1"/>
              <a:t>khảo</a:t>
            </a:r>
            <a:r>
              <a:rPr lang="en-US"/>
              <a:t> </a:t>
            </a:r>
            <a:r>
              <a:rPr lang="en-US" err="1"/>
              <a:t>sát</a:t>
            </a:r>
            <a:r>
              <a:rPr lang="en-US"/>
              <a:t> </a:t>
            </a:r>
            <a:r>
              <a:rPr lang="en-US" err="1"/>
              <a:t>khác</a:t>
            </a:r>
            <a:r>
              <a:rPr lang="en-US"/>
              <a:t> </a:t>
            </a:r>
            <a:r>
              <a:rPr lang="en-US" err="1"/>
              <a:t>biệt</a:t>
            </a:r>
            <a:r>
              <a:rPr lang="en-US"/>
              <a:t> </a:t>
            </a:r>
            <a:r>
              <a:rPr lang="en-US" err="1"/>
              <a:t>về</a:t>
            </a:r>
            <a:r>
              <a:rPr lang="en-US"/>
              <a:t> </a:t>
            </a:r>
            <a:r>
              <a:rPr lang="en-US" err="1"/>
              <a:t>chiết</a:t>
            </a:r>
            <a:r>
              <a:rPr lang="en-US"/>
              <a:t> </a:t>
            </a:r>
            <a:r>
              <a:rPr lang="en-US" err="1"/>
              <a:t>suất</a:t>
            </a:r>
            <a:r>
              <a:rPr lang="en-US"/>
              <a:t> </a:t>
            </a:r>
            <a:r>
              <a:rPr lang="en-US" err="1"/>
              <a:t>truyền</a:t>
            </a:r>
            <a:r>
              <a:rPr lang="en-US"/>
              <a:t> </a:t>
            </a:r>
            <a:r>
              <a:rPr lang="en-US" err="1"/>
              <a:t>âm, tưới máu, đặc biệt tốt với các cấu trúc mô lạc vị có tân tạo mạch mạnh mẽ.</a:t>
            </a:r>
          </a:p>
          <a:p>
            <a:r>
              <a:rPr lang="en-US" err="1"/>
              <a:t>Siêu</a:t>
            </a:r>
            <a:r>
              <a:rPr lang="en-US"/>
              <a:t> </a:t>
            </a:r>
            <a:r>
              <a:rPr lang="en-US" err="1"/>
              <a:t>âm</a:t>
            </a:r>
            <a:r>
              <a:rPr lang="en-US"/>
              <a:t> 4D “</a:t>
            </a:r>
            <a:r>
              <a:rPr lang="en-US" err="1"/>
              <a:t>nhập</a:t>
            </a:r>
            <a:r>
              <a:rPr lang="en-US"/>
              <a:t> </a:t>
            </a:r>
            <a:r>
              <a:rPr lang="en-US" err="1"/>
              <a:t>khẩu</a:t>
            </a:r>
            <a:r>
              <a:rPr lang="en-US"/>
              <a:t>” </a:t>
            </a:r>
            <a:r>
              <a:rPr lang="en-US" err="1"/>
              <a:t>khái</a:t>
            </a:r>
            <a:r>
              <a:rPr lang="en-US"/>
              <a:t> </a:t>
            </a:r>
            <a:r>
              <a:rPr lang="en-US" err="1"/>
              <a:t>niệm</a:t>
            </a:r>
            <a:r>
              <a:rPr lang="en-US"/>
              <a:t> </a:t>
            </a:r>
            <a:r>
              <a:rPr lang="en-US" err="1"/>
              <a:t>từ</a:t>
            </a:r>
            <a:r>
              <a:rPr lang="en-US"/>
              <a:t> MRI </a:t>
            </a:r>
            <a:r>
              <a:rPr lang="en-US" err="1"/>
              <a:t>và</a:t>
            </a:r>
            <a:r>
              <a:rPr lang="en-US"/>
              <a:t> </a:t>
            </a:r>
            <a:r>
              <a:rPr lang="en-US" err="1"/>
              <a:t>siêu</a:t>
            </a:r>
            <a:r>
              <a:rPr lang="en-US"/>
              <a:t> </a:t>
            </a:r>
            <a:r>
              <a:rPr lang="en-US" err="1"/>
              <a:t>âm Doppler.</a:t>
            </a:r>
          </a:p>
          <a:p>
            <a:r>
              <a:rPr lang="en-US" err="1"/>
              <a:t>Elastography</a:t>
            </a:r>
            <a:r>
              <a:rPr lang="en-US"/>
              <a:t> </a:t>
            </a:r>
            <a:r>
              <a:rPr lang="en-US" err="1"/>
              <a:t>khảo</a:t>
            </a:r>
            <a:r>
              <a:rPr lang="en-US"/>
              <a:t> </a:t>
            </a:r>
            <a:r>
              <a:rPr lang="en-US" err="1"/>
              <a:t>sát</a:t>
            </a:r>
            <a:r>
              <a:rPr lang="en-US"/>
              <a:t> </a:t>
            </a:r>
            <a:r>
              <a:rPr lang="en-US" err="1"/>
              <a:t>độ</a:t>
            </a:r>
            <a:r>
              <a:rPr lang="en-US"/>
              <a:t> </a:t>
            </a:r>
            <a:r>
              <a:rPr lang="en-US" err="1"/>
              <a:t>đàn</a:t>
            </a:r>
            <a:r>
              <a:rPr lang="en-US"/>
              <a:t> </a:t>
            </a:r>
            <a:r>
              <a:rPr lang="en-US" err="1"/>
              <a:t>hồi</a:t>
            </a:r>
            <a:r>
              <a:rPr lang="en-US"/>
              <a:t> </a:t>
            </a:r>
            <a:r>
              <a:rPr lang="en-US" err="1"/>
              <a:t>của</a:t>
            </a:r>
            <a:r>
              <a:rPr lang="en-US"/>
              <a:t> </a:t>
            </a:r>
            <a:r>
              <a:rPr lang="en-US" err="1"/>
              <a:t>mô, đặc biệt tốt khi thành phần của adenomyosis chủ yếu là sợi cơ tăng dưỡng và tăng sản.</a:t>
            </a:r>
            <a:endParaRPr lang="en-US"/>
          </a:p>
        </p:txBody>
      </p:sp>
      <p:sp>
        <p:nvSpPr>
          <p:cNvPr id="4" name="Slide Number Placeholder 3"/>
          <p:cNvSpPr>
            <a:spLocks noGrp="1"/>
          </p:cNvSpPr>
          <p:nvPr>
            <p:ph type="sldNum" sz="quarter" idx="10"/>
          </p:nvPr>
        </p:nvSpPr>
        <p:spPr/>
        <p:txBody>
          <a:bodyPr/>
          <a:lstStyle/>
          <a:p>
            <a:fld id="{A88E7770-436E-4F91-8D98-7C6748E89CF4}" type="slidenum">
              <a:rPr lang="en-US" smtClean="0"/>
              <a:t>36</a:t>
            </a:fld>
            <a:endParaRPr lang="en-US"/>
          </a:p>
        </p:txBody>
      </p:sp>
    </p:spTree>
    <p:extLst>
      <p:ext uri="{BB962C8B-B14F-4D97-AF65-F5344CB8AC3E}">
        <p14:creationId xmlns:p14="http://schemas.microsoft.com/office/powerpoint/2010/main" val="2777508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Khảo sát adenomyosis bằng Doppler có giá trị rất cao, tương đương với cộng hưởng từ. </a:t>
            </a:r>
            <a:endParaRPr lang="vi-VN"/>
          </a:p>
          <a:p>
            <a:r>
              <a:rPr lang="vi-VN" sz="1200" kern="1200">
                <a:solidFill>
                  <a:schemeClr val="tx1"/>
                </a:solidFill>
                <a:effectLst/>
                <a:latin typeface="+mn-lt"/>
                <a:ea typeface="+mn-ea"/>
                <a:cs typeface="+mn-cs"/>
              </a:rPr>
              <a:t>Các đặc tính trên Doppler của adenomyosis cho phép phân biệt bệnh lý này với u xơ tử cung, với giá trị rất cao, gần như tương đương với cộng hưởng từ. </a:t>
            </a:r>
            <a:endParaRPr lang="vi-VN"/>
          </a:p>
          <a:p>
            <a:r>
              <a:rPr lang="vi-VN" sz="1200" kern="1200">
                <a:solidFill>
                  <a:schemeClr val="tx1"/>
                </a:solidFill>
                <a:effectLst/>
                <a:latin typeface="+mn-lt"/>
                <a:ea typeface="+mn-ea"/>
                <a:cs typeface="+mn-cs"/>
              </a:rPr>
              <a:t>Khảo sát adenomyosis bằng Doppler lệ thuộc nhiều vào kinh nghiệm người đọc siêu âm, trong khi đó, cộng hưởng từ không lệ thuộc người đọc. </a:t>
            </a:r>
            <a:endParaRPr lang="vi-VN"/>
          </a:p>
          <a:p>
            <a:r>
              <a:rPr lang="vi-VN" sz="1200" kern="1200">
                <a:solidFill>
                  <a:schemeClr val="tx1"/>
                </a:solidFill>
                <a:effectLst/>
                <a:latin typeface="+mn-lt"/>
                <a:ea typeface="+mn-ea"/>
                <a:cs typeface="+mn-cs"/>
              </a:rPr>
              <a:t>Siêu âm Doppler cũng có thể khảo sát được vùng kết nối (JZ) nhưng không rõ như cộng hưởng từ. </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Điểm mạnh nhất của MRI so với siêu âm trong khảo sát các bệnh lý lành tính của thân tử cung là khả năng phân biệt giữa adenomyosis với u xơ-cơ tử cung. </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MRI phân biệt được hai bệnh lý này là nhờ vào khảo sát vùng kết nối (JZ) và đặc tính cấu trúc mô học khác biệt giữa adenomyosis với u xơ-cơ tử cung.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Hình bên phải trình bày các tiêu chuẩn hình ảnh học của adenomyosis theo MUSA.</a:t>
            </a:r>
            <a:endParaRPr lang="vi-VN"/>
          </a:p>
        </p:txBody>
      </p:sp>
      <p:sp>
        <p:nvSpPr>
          <p:cNvPr id="4" name="Slide Number Placeholder 3"/>
          <p:cNvSpPr>
            <a:spLocks noGrp="1"/>
          </p:cNvSpPr>
          <p:nvPr>
            <p:ph type="sldNum" sz="quarter" idx="5"/>
          </p:nvPr>
        </p:nvSpPr>
        <p:spPr/>
        <p:txBody>
          <a:bodyPr/>
          <a:lstStyle/>
          <a:p>
            <a:fld id="{C5986772-6A19-3E4B-80CA-769BF1BD0A7F}" type="slidenum">
              <a:rPr lang="en-US"/>
              <a:t>37</a:t>
            </a:fld>
            <a:endParaRPr lang="en-US"/>
          </a:p>
        </p:txBody>
      </p:sp>
    </p:spTree>
    <p:extLst>
      <p:ext uri="{BB962C8B-B14F-4D97-AF65-F5344CB8AC3E}">
        <p14:creationId xmlns:p14="http://schemas.microsoft.com/office/powerpoint/2010/main" val="1366632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Điều trị adenomyosis là điều trị “</a:t>
            </a:r>
            <a:r>
              <a:rPr lang="vi-VN" sz="1200" i="1" kern="1200">
                <a:solidFill>
                  <a:schemeClr val="tx1"/>
                </a:solidFill>
                <a:effectLst/>
                <a:latin typeface="+mn-lt"/>
                <a:ea typeface="+mn-ea"/>
                <a:cs typeface="+mn-cs"/>
              </a:rPr>
              <a:t>người bệnh có adenomyosis, với các vấn đề chủ đặc thù của riêng người đó</a:t>
            </a:r>
            <a:r>
              <a:rPr lang="vi-VN" sz="1200" kern="1200">
                <a:solidFill>
                  <a:schemeClr val="tx1"/>
                </a:solidFill>
                <a:effectLst/>
                <a:latin typeface="+mn-lt"/>
                <a:ea typeface="+mn-ea"/>
                <a:cs typeface="+mn-cs"/>
              </a:rPr>
              <a:t>”, chứ không điều trị bản thân bệnh lý adenomyosis. </a:t>
            </a:r>
            <a:endParaRPr lang="vi-VN"/>
          </a:p>
          <a:p>
            <a:r>
              <a:rPr lang="vi-VN" sz="1200" kern="1200">
                <a:solidFill>
                  <a:schemeClr val="tx1"/>
                </a:solidFill>
                <a:effectLst/>
                <a:latin typeface="+mn-lt"/>
                <a:ea typeface="+mn-ea"/>
                <a:cs typeface="+mn-cs"/>
              </a:rPr>
              <a:t>Mỗi bệnh nhân sẽ, hoặc có đơn độc một vấn đề chủ duy nhất, hoặc cùng tồn tại đồng thời nhiều vấn đề chủ, với các mức độ biểu hiện khác nhau. </a:t>
            </a:r>
            <a:endParaRPr lang="vi-VN"/>
          </a:p>
          <a:p>
            <a:r>
              <a:rPr lang="vi-VN" sz="1200" kern="1200">
                <a:solidFill>
                  <a:schemeClr val="tx1"/>
                </a:solidFill>
                <a:effectLst/>
                <a:latin typeface="+mn-lt"/>
                <a:ea typeface="+mn-ea"/>
                <a:cs typeface="+mn-cs"/>
              </a:rPr>
              <a:t>Vì lí do này nên trong quá trình tiếp cận với người bệnh, nhà lâm sàng phải hoạch định được cho mỗi bệnh nhân mang adenomyosis một kế hoạch điều trị thích hợp với (các) vấn đề chủ của bà ta. </a:t>
            </a:r>
            <a:endParaRPr lang="vi-VN"/>
          </a:p>
          <a:p>
            <a:r>
              <a:rPr lang="en-US"/>
              <a:t>Một khái niệm quan trọng khác là “</a:t>
            </a:r>
            <a:r>
              <a:rPr lang="en-US" i="1"/>
              <a:t>chiến lược giúp người bệnh sống chung trọn đời với adenomyosis</a:t>
            </a:r>
            <a:r>
              <a:rPr lang="en-US"/>
              <a:t>”. </a:t>
            </a:r>
          </a:p>
          <a:p>
            <a:r>
              <a:rPr lang="en-US"/>
              <a:t>Do không thể loại bỏ hoàn toàn adenomyosis, người bệnh adenomyosis phải sống chung với bệnh này đến trọn đời.</a:t>
            </a:r>
          </a:p>
          <a:p>
            <a:r>
              <a:rPr lang="en-US"/>
              <a:t>Mọi kế hoạch điều trị đều phải là những kế hoạch đầy đủ, bao gồm cả ngắn hạn, trung hạn và dài hạn.</a:t>
            </a:r>
          </a:p>
        </p:txBody>
      </p:sp>
      <p:sp>
        <p:nvSpPr>
          <p:cNvPr id="4" name="Slide Number Placeholder 3"/>
          <p:cNvSpPr>
            <a:spLocks noGrp="1"/>
          </p:cNvSpPr>
          <p:nvPr>
            <p:ph type="sldNum" sz="quarter" idx="5"/>
          </p:nvPr>
        </p:nvSpPr>
        <p:spPr/>
        <p:txBody>
          <a:bodyPr/>
          <a:lstStyle/>
          <a:p>
            <a:fld id="{C5986772-6A19-3E4B-80CA-769BF1BD0A7F}" type="slidenum">
              <a:rPr lang="en-US"/>
              <a:t>38</a:t>
            </a:fld>
            <a:endParaRPr lang="en-US"/>
          </a:p>
        </p:txBody>
      </p:sp>
    </p:spTree>
    <p:extLst>
      <p:ext uri="{BB962C8B-B14F-4D97-AF65-F5344CB8AC3E}">
        <p14:creationId xmlns:p14="http://schemas.microsoft.com/office/powerpoint/2010/main" val="3520556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Như vậy, cần điều trị cho bệnh nhân có adenomyosis như thế nào?</a:t>
            </a:r>
          </a:p>
          <a:p>
            <a:pPr marL="0" marR="0" indent="0" algn="l" defTabSz="914400" rtl="0" eaLnBrk="1" fontAlgn="auto" latinLnBrk="0" hangingPunct="1">
              <a:lnSpc>
                <a:spcPct val="100000"/>
              </a:lnSpc>
              <a:spcBef>
                <a:spcPts val="0"/>
              </a:spcBef>
              <a:spcAft>
                <a:spcPts val="0"/>
              </a:spcAft>
              <a:buClrTx/>
              <a:buSzTx/>
              <a:buFontTx/>
              <a:buNone/>
              <a:tabLst/>
              <a:defRPr/>
            </a:pPr>
            <a:r>
              <a:rPr lang="en-US"/>
              <a:t>Câu trả lời không hề đơn giản.</a:t>
            </a:r>
          </a:p>
          <a:p>
            <a:pPr marL="0" marR="0" indent="0" algn="l" defTabSz="914400" rtl="0" eaLnBrk="1" fontAlgn="auto" latinLnBrk="0" hangingPunct="1">
              <a:lnSpc>
                <a:spcPct val="100000"/>
              </a:lnSpc>
              <a:spcBef>
                <a:spcPts val="0"/>
              </a:spcBef>
              <a:spcAft>
                <a:spcPts val="0"/>
              </a:spcAft>
              <a:buClrTx/>
              <a:buSzTx/>
              <a:buFontTx/>
              <a:buNone/>
              <a:tabLst/>
              <a:defRPr/>
            </a:pPr>
            <a:r>
              <a:rPr lang="en-US"/>
              <a:t>Do hai đặc điểm của bệnh lí adenomyosis là:</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có bệnh sinh phức tạp, chưa được hiểu hết, </a:t>
            </a:r>
            <a:r>
              <a:rPr lang="en-US" i="1"/>
              <a:t>và</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tính cá thể, đặc thù của vấn đề chủ ở người bệnh mang adenomyosis</a:t>
            </a:r>
          </a:p>
          <a:p>
            <a:pPr marL="0" marR="0" indent="0" algn="l" defTabSz="914400" rtl="0" eaLnBrk="1" fontAlgn="auto" latinLnBrk="0" hangingPunct="1">
              <a:lnSpc>
                <a:spcPct val="100000"/>
              </a:lnSpc>
              <a:spcBef>
                <a:spcPts val="0"/>
              </a:spcBef>
              <a:spcAft>
                <a:spcPts val="0"/>
              </a:spcAft>
              <a:buClrTx/>
              <a:buSzTx/>
              <a:buFontTx/>
              <a:buNone/>
              <a:tabLst/>
              <a:defRPr/>
            </a:pPr>
            <a:r>
              <a:rPr lang="en-US"/>
              <a:t>nên không thể có một khung điều trị chung, cũng như không thể có được một vũ khí toàn năng cho người bệnh mang adenomyosis.</a:t>
            </a:r>
          </a:p>
          <a:p>
            <a:pPr marL="0" marR="0" indent="0" algn="l" defTabSz="914400" rtl="0" eaLnBrk="1" fontAlgn="auto" latinLnBrk="0" hangingPunct="1">
              <a:lnSpc>
                <a:spcPct val="100000"/>
              </a:lnSpc>
              <a:spcBef>
                <a:spcPts val="0"/>
              </a:spcBef>
              <a:spcAft>
                <a:spcPts val="0"/>
              </a:spcAft>
              <a:buClrTx/>
              <a:buSzTx/>
              <a:buFontTx/>
              <a:buNone/>
              <a:tabLst/>
              <a:defRPr/>
            </a:pPr>
            <a:r>
              <a:rPr lang="en-US"/>
              <a:t>Cũng cần nhắc lại hai triết lí quan trọng nhất của điều trị người bệnh mang adenomyosis là:</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cá thể hoá theo vấn đề chủ, và</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kế hoạch chung sống trọn đời với adenomyosis.</a:t>
            </a:r>
          </a:p>
          <a:p>
            <a:pPr marL="0" marR="0" indent="0" algn="l" defTabSz="914400" rtl="0" eaLnBrk="1" fontAlgn="auto" latinLnBrk="0" hangingPunct="1">
              <a:lnSpc>
                <a:spcPct val="100000"/>
              </a:lnSpc>
              <a:spcBef>
                <a:spcPts val="0"/>
              </a:spcBef>
              <a:spcAft>
                <a:spcPts val="0"/>
              </a:spcAft>
              <a:buClrTx/>
              <a:buSzTx/>
              <a:buFontTx/>
              <a:buNone/>
              <a:tabLst/>
              <a:defRPr/>
            </a:pPr>
            <a:r>
              <a:rPr lang="en-US"/>
              <a:t>Đứng trên những luận điểm mang tính chất ràng buộc này, cần cân nhắc chọn vũ khí thích hợp nhất cho từng người bệnh mang adenomyosis, với các khả năng tuỳ biến theo vấn đề chủ, chú trọng đến yếu tố tuỳ hành, và phù hợp với mục tiêu thay đổi theo từng giai đoạn của cuộc đời của người bệnh.</a:t>
            </a:r>
          </a:p>
          <a:p>
            <a:pPr marL="0" marR="0" indent="0" algn="l" defTabSz="914400" rtl="0" eaLnBrk="1" fontAlgn="auto" latinLnBrk="0" hangingPunct="1">
              <a:lnSpc>
                <a:spcPct val="100000"/>
              </a:lnSpc>
              <a:spcBef>
                <a:spcPts val="0"/>
              </a:spcBef>
              <a:spcAft>
                <a:spcPts val="0"/>
              </a:spcAft>
              <a:buClrTx/>
              <a:buSzTx/>
              <a:buFontTx/>
              <a:buNone/>
              <a:tabLst/>
              <a:defRPr/>
            </a:pPr>
            <a:r>
              <a:rPr lang="en-US"/>
              <a:t>Hình ảnh được lấy (có sửa đổi một phần) từ Claudia </a:t>
            </a:r>
            <a:r>
              <a:rPr lang="en-US" err="1"/>
              <a:t>Tosti</a:t>
            </a:r>
            <a:r>
              <a:rPr lang="en-US" baseline="0"/>
              <a:t> et al.</a:t>
            </a:r>
            <a:r>
              <a:rPr lang="en-US"/>
              <a:t> </a:t>
            </a:r>
            <a:r>
              <a:rPr lang="en-US" i="1"/>
              <a:t>Journal of Endometriosis and Pelvic Pain Disorders </a:t>
            </a:r>
            <a:r>
              <a:rPr lang="en-US"/>
              <a:t>2016; 8(4): 127-135, cho thấy việc chọn phương tiên điều trị cho adenomyosis không phải là vấn đề đơn giản.</a:t>
            </a:r>
          </a:p>
        </p:txBody>
      </p:sp>
      <p:sp>
        <p:nvSpPr>
          <p:cNvPr id="4" name="Slide Number Placeholder 3"/>
          <p:cNvSpPr>
            <a:spLocks noGrp="1"/>
          </p:cNvSpPr>
          <p:nvPr>
            <p:ph type="sldNum" sz="quarter" idx="10"/>
          </p:nvPr>
        </p:nvSpPr>
        <p:spPr/>
        <p:txBody>
          <a:bodyPr/>
          <a:lstStyle/>
          <a:p>
            <a:fld id="{A88E7770-436E-4F91-8D98-7C6748E89CF4}" type="slidenum">
              <a:rPr lang="en-US" smtClean="0"/>
              <a:t>39</a:t>
            </a:fld>
            <a:endParaRPr lang="en-US"/>
          </a:p>
        </p:txBody>
      </p:sp>
    </p:spTree>
    <p:extLst>
      <p:ext uri="{BB962C8B-B14F-4D97-AF65-F5344CB8AC3E}">
        <p14:creationId xmlns:p14="http://schemas.microsoft.com/office/powerpoint/2010/main" val="308555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Ở tử cung bình thường, các tế bào sợi cơ trơn đảm nhận chức năng co thắt.</a:t>
            </a:r>
          </a:p>
          <a:p>
            <a:r>
              <a:rPr lang="en-US"/>
              <a:t>Tế bào sợi cơ trơn không được thay thế. Chúng không có hoạt động phân bào.</a:t>
            </a:r>
          </a:p>
          <a:p>
            <a:r>
              <a:rPr lang="en-US"/>
              <a:t>Chỉ khi người phụ nữ mang thai thì số lượng sợi cơ mới tăng lên, nhờ được bổ sung từ các tế bào gốc trung mô chuyển dạng. Các tế bào sợi cơ mới được lập trình để tiêu biến sau khi sinh.</a:t>
            </a:r>
          </a:p>
          <a:p>
            <a:r>
              <a:rPr lang="en-US"/>
              <a:t>Trong u xơ tử cung, các tế bào của khối u không có chức năng co thắt, dù rằng bề ngoài của chúng có vẻ giống như tế bào cơ trơn.</a:t>
            </a:r>
          </a:p>
          <a:p>
            <a:r>
              <a:rPr lang="en-US"/>
              <a:t>Chúng hoạt động như một tế bào sinh dưỡng:</a:t>
            </a:r>
          </a:p>
          <a:p>
            <a:pPr marL="171450" indent="-171450">
              <a:buFont typeface="Arial" panose="020B0604020202020204" pitchFamily="34" charset="0"/>
              <a:buChar char="•"/>
            </a:pPr>
            <a:r>
              <a:rPr lang="en-US"/>
              <a:t>có khả năng phân chia, tạo mới, </a:t>
            </a:r>
            <a:r>
              <a:rPr lang="en-US" i="1"/>
              <a:t>và</a:t>
            </a:r>
          </a:p>
          <a:p>
            <a:pPr marL="171450" indent="-171450">
              <a:buFont typeface="Arial" panose="020B0604020202020204" pitchFamily="34" charset="0"/>
              <a:buChar char="•"/>
            </a:pPr>
            <a:r>
              <a:rPr lang="en-US"/>
              <a:t>có hoạt động chế tiết.</a:t>
            </a:r>
          </a:p>
          <a:p>
            <a:r>
              <a:rPr lang="en-US"/>
              <a:t>Chúng có nguồn gốc từ chính những tế bào gốc dự trữ tạo sợi cơ mới, nhưng lại biệt hoá thành những tế bào của u xơ-cơ, với 2 đặc tính trên.</a:t>
            </a:r>
          </a:p>
          <a:p>
            <a:r>
              <a:rPr lang="en-US"/>
              <a:t>Điều này có nghĩa là chúng phân chia, tăng về số lượng, đồng thời sản xuất collagen, tạo ra khối matrix ngoại bào.</a:t>
            </a:r>
          </a:p>
          <a:p>
            <a:r>
              <a:rPr lang="en-US"/>
              <a:t>Matrix ngoại bào bành trướng, làm giảm khả năng tưới máu u, gây tình trạng thiếu máu cho các tế bào mới, dẫn đến thoái hoá và cuối cùng là chết tế bào.</a:t>
            </a:r>
          </a:p>
        </p:txBody>
      </p:sp>
      <p:sp>
        <p:nvSpPr>
          <p:cNvPr id="4" name="Slide Number Placeholder 3"/>
          <p:cNvSpPr>
            <a:spLocks noGrp="1"/>
          </p:cNvSpPr>
          <p:nvPr>
            <p:ph type="sldNum" sz="quarter" idx="5"/>
          </p:nvPr>
        </p:nvSpPr>
        <p:spPr/>
        <p:txBody>
          <a:bodyPr/>
          <a:lstStyle/>
          <a:p>
            <a:fld id="{C5986772-6A19-3E4B-80CA-769BF1BD0A7F}" type="slidenum">
              <a:t>4</a:t>
            </a:fld>
            <a:endParaRPr lang="en-US"/>
          </a:p>
        </p:txBody>
      </p:sp>
    </p:spTree>
    <p:extLst>
      <p:ext uri="{BB962C8B-B14F-4D97-AF65-F5344CB8AC3E}">
        <p14:creationId xmlns:p14="http://schemas.microsoft.com/office/powerpoint/2010/main" val="1582359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Điều trị bệnh nhân với vấn đề chủ là đau vùng chậu là bài toán phổ biến nhất trong quản lí adenomyosis.</a:t>
            </a:r>
          </a:p>
          <a:p>
            <a:r>
              <a:rPr lang="en-US"/>
              <a:t>Điều trị đau phải đánh vào các khâu trọng yếu của bệnh sinh của đau trong mô hình TIAR: (1) viêm và PGE2, (2) cường estrogen tại chỗ và nhu động nghịch thường, và (3) đề kháng với progesterone. Chi tiết sẽ được trình bày trong các slides tiếp sau.</a:t>
            </a:r>
          </a:p>
          <a:p>
            <a:r>
              <a:rPr lang="vi-VN" sz="1200" kern="1200">
                <a:solidFill>
                  <a:schemeClr val="tx1"/>
                </a:solidFill>
                <a:effectLst/>
                <a:latin typeface="+mn-lt"/>
                <a:ea typeface="+mn-ea"/>
                <a:cs typeface="+mn-cs"/>
              </a:rPr>
              <a:t>Đau do nhạy cảm trung ương là hệ quả của các kích thích đau kéo dài trong quá khứ.</a:t>
            </a:r>
          </a:p>
          <a:p>
            <a:r>
              <a:rPr lang="vi-VN" sz="1200" kern="1200">
                <a:solidFill>
                  <a:schemeClr val="tx1"/>
                </a:solidFill>
                <a:effectLst/>
                <a:latin typeface="+mn-lt"/>
                <a:ea typeface="+mn-ea"/>
                <a:cs typeface="+mn-cs"/>
              </a:rPr>
              <a:t>Nếu đau đã đi đến giai đoạn nhạy cảm trung ương, thì các điều trị cho tự thân tổn thương adenomyosis là không còn đủ để giải quyết vấn đề.</a:t>
            </a:r>
          </a:p>
          <a:p>
            <a:r>
              <a:rPr lang="vi-VN" sz="1200" kern="1200">
                <a:solidFill>
                  <a:schemeClr val="tx1"/>
                </a:solidFill>
                <a:effectLst/>
                <a:latin typeface="+mn-lt"/>
                <a:ea typeface="+mn-ea"/>
                <a:cs typeface="+mn-cs"/>
              </a:rPr>
              <a:t>Bài toán lúc này đã trở thành “no brain, no pain”, tức phải giải quyết những vấn đề thuộc thần kinh trung ương.</a:t>
            </a:r>
          </a:p>
          <a:p>
            <a:r>
              <a:rPr lang="vi-VN" sz="1200" kern="1200">
                <a:solidFill>
                  <a:schemeClr val="tx1"/>
                </a:solidFill>
                <a:effectLst/>
                <a:latin typeface="+mn-lt"/>
                <a:ea typeface="+mn-ea"/>
                <a:cs typeface="+mn-cs"/>
              </a:rPr>
              <a:t>Việc quản lý đau trong trường hợp này có thể cần đến các quản lý về mặt thần kinh (các thuốc hướng thần kinh) và sự hỗ trợ đặc biệt của xã hội.</a:t>
            </a:r>
          </a:p>
          <a:p>
            <a:r>
              <a:rPr lang="vi-VN" sz="1200" kern="1200">
                <a:solidFill>
                  <a:schemeClr val="tx1"/>
                </a:solidFill>
                <a:effectLst/>
                <a:latin typeface="+mn-lt"/>
                <a:ea typeface="+mn-ea"/>
                <a:cs typeface="+mn-cs"/>
              </a:rPr>
              <a:t>Xã hội cần có cái nhìn khác về đau với nhạy cảm trung ương.</a:t>
            </a:r>
          </a:p>
          <a:p>
            <a:r>
              <a:rPr lang="vi-VN" sz="1200" kern="1200">
                <a:solidFill>
                  <a:schemeClr val="tx1"/>
                </a:solidFill>
                <a:effectLst/>
                <a:latin typeface="+mn-lt"/>
                <a:ea typeface="+mn-ea"/>
                <a:cs typeface="+mn-cs"/>
              </a:rPr>
              <a:t>Phải có thái độ hành xử xã hội để hỗ trợ người bị đau vượt qua được các khó khăn của đau do nhạy cảm trung ương. </a:t>
            </a:r>
            <a:endParaRPr lang="vi-VN"/>
          </a:p>
        </p:txBody>
      </p:sp>
      <p:sp>
        <p:nvSpPr>
          <p:cNvPr id="4" name="Slide Number Placeholder 3"/>
          <p:cNvSpPr>
            <a:spLocks noGrp="1"/>
          </p:cNvSpPr>
          <p:nvPr>
            <p:ph type="sldNum" sz="quarter" idx="5"/>
          </p:nvPr>
        </p:nvSpPr>
        <p:spPr/>
        <p:txBody>
          <a:bodyPr/>
          <a:lstStyle/>
          <a:p>
            <a:fld id="{C5986772-6A19-3E4B-80CA-769BF1BD0A7F}" type="slidenum">
              <a:rPr lang="en-US"/>
              <a:t>40</a:t>
            </a:fld>
            <a:endParaRPr lang="en-US"/>
          </a:p>
        </p:txBody>
      </p:sp>
    </p:spTree>
    <p:extLst>
      <p:ext uri="{BB962C8B-B14F-4D97-AF65-F5344CB8AC3E}">
        <p14:creationId xmlns:p14="http://schemas.microsoft.com/office/powerpoint/2010/main" val="2020611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Điều trị bằng các NSAIDs là điều trị sơ cấp, đầu tay cho triệu chứng đau trong adenomyosis chưa có nhạy cảm trung ương. </a:t>
            </a:r>
            <a:endParaRPr lang="vi-VN"/>
          </a:p>
          <a:p>
            <a:r>
              <a:rPr lang="vi-VN" sz="1200" kern="1200">
                <a:solidFill>
                  <a:schemeClr val="tx1"/>
                </a:solidFill>
                <a:effectLst/>
                <a:latin typeface="+mn-lt"/>
                <a:ea typeface="+mn-ea"/>
                <a:cs typeface="+mn-cs"/>
              </a:rPr>
              <a:t>Trong trong thời kỳ đầu, tức đau do viêm, chưa có viêm thần kinh - sinh mạch, bệnh nhân thường đáp ứng tốt với các kháng viêm thông thường. Lúc này, đau có thể được kiểm soát bằng cách ngăn cản chế tiết PGE2, bằng cách dùng NSAIDs. Các NSAIDs có thể được dùng mà không cần có bằng chứng mô bệnh học của adenomyosis. Có thể chấp nhận việc dùng NSAIDs như một empirical treatment (điều trị theo kinh nghiệm mà không cần bằng chứng). </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Các thuốc tránh thai estro-progestogen phối hợp (COCs) cũng có hiệu quả trên đau nguyên khởi, và cũng có thể được dùng như một điều trị theo kinh nghiệm (empirical).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COCs và NSAIDs được xem như hai công cụ đầu tay tương đồng. Cả hai cũng cùng không được dán nhãn cho điều trị đau trong adenomyosis / endometriosis.</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Khác biệt giữa COCs và NSAIDs là: COCs sẽ ngăn phóng noãn, còn NSAIDs thì không. Như vậy COCs sẽ không thể dùng cho người mang adenomyosis với than phiền chủ là đau và hiếm muộn. Trái lại, COCs có thể là lựa chọn ưu tiên cho người bị đau do adenomyosis và không còn kế hoạch thai sản, đồng thời chưa bị nhạy cảm trung ương.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Tuy nhiên, khi đau đã diễn tiến xa hơn, đến giai đoạn của viêm thần kinh - sinh mạch, hay xa hơn nữa, đến nhạy cảm trung ương, thì việc dùng NSAIDs / COCs thường tkhông còn hiệu quả. Lúc này, cần nghĩ đến các điều trị khác với NSAIDs và COCs.</a:t>
            </a:r>
            <a:endParaRPr lang="vi-VN"/>
          </a:p>
        </p:txBody>
      </p:sp>
      <p:sp>
        <p:nvSpPr>
          <p:cNvPr id="4" name="Slide Number Placeholder 3"/>
          <p:cNvSpPr>
            <a:spLocks noGrp="1"/>
          </p:cNvSpPr>
          <p:nvPr>
            <p:ph type="sldNum" sz="quarter" idx="5"/>
          </p:nvPr>
        </p:nvSpPr>
        <p:spPr/>
        <p:txBody>
          <a:bodyPr/>
          <a:lstStyle/>
          <a:p>
            <a:fld id="{C5986772-6A19-3E4B-80CA-769BF1BD0A7F}" type="slidenum">
              <a:rPr lang="en-US"/>
              <a:t>41</a:t>
            </a:fld>
            <a:endParaRPr lang="en-US"/>
          </a:p>
        </p:txBody>
      </p:sp>
    </p:spTree>
    <p:extLst>
      <p:ext uri="{BB962C8B-B14F-4D97-AF65-F5344CB8AC3E}">
        <p14:creationId xmlns:p14="http://schemas.microsoft.com/office/powerpoint/2010/main" val="1389623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STAR và P450 arom là khâu trọng yếu của bệnh sinh của adenomyosis.</a:t>
            </a:r>
          </a:p>
          <a:p>
            <a:r>
              <a:rPr lang="vi-VN" sz="1200" kern="1200">
                <a:solidFill>
                  <a:schemeClr val="tx1"/>
                </a:solidFill>
                <a:effectLst/>
                <a:latin typeface="+mn-lt"/>
                <a:ea typeface="+mn-ea"/>
                <a:cs typeface="+mn-cs"/>
              </a:rPr>
              <a:t>Tăng hoạt động của P450 arom là nguồn gốc của tổng hợp estrogen tại mô nội mạc lạc vị.</a:t>
            </a:r>
          </a:p>
          <a:p>
            <a:r>
              <a:rPr lang="vi-VN" sz="1200" kern="1200">
                <a:solidFill>
                  <a:schemeClr val="tx1"/>
                </a:solidFill>
                <a:effectLst/>
                <a:latin typeface="+mn-lt"/>
                <a:ea typeface="+mn-ea"/>
                <a:cs typeface="+mn-cs"/>
              </a:rPr>
              <a:t>Điều trị ức chế P450 arom giúp cắt nguồn cung estrogen tại chỗ, giải quyết được cường estrogen và hệ quả của nó là tránh được hiện tượng điều hoà lên các ER-</a:t>
            </a:r>
            <a:r>
              <a:rPr lang="el-GR" sz="1200" kern="1200">
                <a:solidFill>
                  <a:schemeClr val="tx1"/>
                </a:solidFill>
                <a:effectLst/>
                <a:latin typeface="+mn-lt"/>
                <a:ea typeface="+mn-ea"/>
                <a:cs typeface="+mn-cs"/>
              </a:rPr>
              <a:t>α</a:t>
            </a:r>
            <a:r>
              <a:rPr lang="vi-VN" sz="1200" kern="1200">
                <a:solidFill>
                  <a:schemeClr val="tx1"/>
                </a:solidFill>
                <a:effectLst/>
                <a:latin typeface="+mn-lt"/>
                <a:ea typeface="+mn-ea"/>
                <a:cs typeface="+mn-cs"/>
              </a:rPr>
              <a:t>.</a:t>
            </a:r>
          </a:p>
          <a:p>
            <a:r>
              <a:rPr lang="vi-VN" sz="1200" kern="1200">
                <a:solidFill>
                  <a:schemeClr val="tx1"/>
                </a:solidFill>
                <a:effectLst/>
                <a:latin typeface="+mn-lt"/>
                <a:ea typeface="+mn-ea"/>
                <a:cs typeface="+mn-cs"/>
              </a:rPr>
              <a:t>Các chất ức chế hoạt động của men aromatase P450 (AIs) như Letrozole hay Anastrozole được dùng với mục tiêu này.</a:t>
            </a:r>
            <a:endParaRPr lang="vi-VN"/>
          </a:p>
          <a:p>
            <a:r>
              <a:rPr lang="vi-VN" sz="1200" kern="1200">
                <a:solidFill>
                  <a:schemeClr val="tx1"/>
                </a:solidFill>
                <a:effectLst/>
                <a:latin typeface="+mn-lt"/>
                <a:ea typeface="+mn-ea"/>
                <a:cs typeface="+mn-cs"/>
              </a:rPr>
              <a:t>Tuy nhiên, việc dùng AIs cũng ảnh hưởng lên cả hoạt động sản xuất estrogen của tế bào hạt của noãn nang.</a:t>
            </a:r>
          </a:p>
          <a:p>
            <a:r>
              <a:rPr lang="vi-VN" sz="1200" kern="1200">
                <a:solidFill>
                  <a:schemeClr val="tx1"/>
                </a:solidFill>
                <a:effectLst/>
                <a:latin typeface="+mn-lt"/>
                <a:ea typeface="+mn-ea"/>
                <a:cs typeface="+mn-cs"/>
              </a:rPr>
              <a:t>Mất nguồn cung chính từ buồng trứng, dùng AIs sẽ dẫn đến tình trạng thiếu hụt toàn thân của estrogen.</a:t>
            </a:r>
          </a:p>
          <a:p>
            <a:r>
              <a:rPr lang="vi-VN" sz="1200" kern="1200">
                <a:solidFill>
                  <a:schemeClr val="tx1"/>
                </a:solidFill>
                <a:effectLst/>
                <a:latin typeface="+mn-lt"/>
                <a:ea typeface="+mn-ea"/>
                <a:cs typeface="+mn-cs"/>
              </a:rPr>
              <a:t>Hệ quả là việc dùng AIs kéo dài là hậu quả của giảm sâu và kéo dài estrogen lưu hành, gồm giảm mật độ xương, các bệnh lý mạch máu... </a:t>
            </a:r>
            <a:endParaRPr lang="vi-VN"/>
          </a:p>
          <a:p>
            <a:r>
              <a:rPr lang="vi-VN" sz="1200" kern="1200">
                <a:solidFill>
                  <a:schemeClr val="tx1"/>
                </a:solidFill>
                <a:effectLst/>
                <a:latin typeface="+mn-lt"/>
                <a:ea typeface="+mn-ea"/>
                <a:cs typeface="+mn-cs"/>
              </a:rPr>
              <a:t>Vì vậy, AIs không được khuyến cáo dùng cho điều trị trong các giai đoạn đầu của tình trạng đau trong adenomyosis.</a:t>
            </a:r>
            <a:endParaRPr lang="vi-VN"/>
          </a:p>
          <a:p>
            <a:r>
              <a:rPr lang="vi-VN" sz="1200" kern="1200">
                <a:solidFill>
                  <a:schemeClr val="tx1"/>
                </a:solidFill>
                <a:effectLst/>
                <a:latin typeface="+mn-lt"/>
                <a:ea typeface="+mn-ea"/>
                <a:cs typeface="+mn-cs"/>
              </a:rPr>
              <a:t>Chỉ định của AIs thường là các trường hợp đau tái phát sau phẫu thuật, hay thất bại với các điều trị giảm đau trên adenomyosis chuyên biệt khác, hay dùng phối hợp với các điều trị khác. </a:t>
            </a:r>
            <a:endParaRPr lang="vi-VN"/>
          </a:p>
        </p:txBody>
      </p:sp>
      <p:sp>
        <p:nvSpPr>
          <p:cNvPr id="4" name="Slide Number Placeholder 3"/>
          <p:cNvSpPr>
            <a:spLocks noGrp="1"/>
          </p:cNvSpPr>
          <p:nvPr>
            <p:ph type="sldNum" sz="quarter" idx="5"/>
          </p:nvPr>
        </p:nvSpPr>
        <p:spPr/>
        <p:txBody>
          <a:bodyPr/>
          <a:lstStyle/>
          <a:p>
            <a:fld id="{C5986772-6A19-3E4B-80CA-769BF1BD0A7F}" type="slidenum">
              <a:rPr lang="en-US"/>
              <a:t>42</a:t>
            </a:fld>
            <a:endParaRPr lang="en-US"/>
          </a:p>
        </p:txBody>
      </p:sp>
    </p:spTree>
    <p:extLst>
      <p:ext uri="{BB962C8B-B14F-4D97-AF65-F5344CB8AC3E}">
        <p14:creationId xmlns:p14="http://schemas.microsoft.com/office/powerpoint/2010/main" val="13159701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Cũng nhằm vào cắt giảm nguồn cung estrogen, có thể xem xét dùng các GnRH analogues.</a:t>
            </a:r>
          </a:p>
          <a:p>
            <a:r>
              <a:rPr lang="vi-VN" sz="1200" kern="1200">
                <a:solidFill>
                  <a:schemeClr val="tx1"/>
                </a:solidFill>
                <a:effectLst/>
                <a:latin typeface="+mn-lt"/>
                <a:ea typeface="+mn-ea"/>
                <a:cs typeface="+mn-cs"/>
              </a:rPr>
              <a:t>Khác với AIs, các GnRH analogues cắt nguồn cung estrogen từ tế bào hạt của noãn nang, gây giảm sâu estrogen toàn thân.</a:t>
            </a:r>
          </a:p>
          <a:p>
            <a:r>
              <a:rPr lang="vi-VN" sz="1200" kern="1200">
                <a:solidFill>
                  <a:schemeClr val="tx1"/>
                </a:solidFill>
                <a:effectLst/>
                <a:latin typeface="+mn-lt"/>
                <a:ea typeface="+mn-ea"/>
                <a:cs typeface="+mn-cs"/>
              </a:rPr>
              <a:t>Dùng GnRH agonist liên tục sẽ giúp ức chế hoạt động chế tiết gonadotropin của tuyến yên, qua hiện tượng điều hoà xuống các thụ thể màng của tế bào tiền yên với GnRH.</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Dùng kéo dài các đồng vận của GnRH làm bất hoạt các thương tổn adenomyosis một cách tạm thời. Các triệu chứng được cải thiện trong thời gian điều trị với đồng vận của GnRH, nhưng sẽ tái phát trở lại sau khi ngưng điều trị. Khoảng thời gian tái phát trung bình của đau sau đồng vận của GnRH là 12-18 tháng. </a:t>
            </a:r>
            <a:endParaRPr lang="vi-VN"/>
          </a:p>
          <a:p>
            <a:r>
              <a:rPr lang="vi-VN" sz="1200" kern="1200">
                <a:solidFill>
                  <a:schemeClr val="tx1"/>
                </a:solidFill>
                <a:effectLst/>
                <a:latin typeface="+mn-lt"/>
                <a:ea typeface="+mn-ea"/>
                <a:cs typeface="+mn-cs"/>
              </a:rPr>
              <a:t>Giải mẫn cảm tuyến yên kéo dài dẫn đến tình trạng giảm sâu của estrogen lưu hành trong máu ngoại vi. Vì thế chỉ định của điều trị bằng đồng vận GnRH cũng tương tự với chỉ định của điều trị bằng các AIs. </a:t>
            </a:r>
          </a:p>
          <a:p>
            <a:r>
              <a:rPr lang="vi-VN" sz="1200" kern="1200">
                <a:solidFill>
                  <a:schemeClr val="tx1"/>
                </a:solidFill>
                <a:effectLst/>
                <a:latin typeface="+mn-lt"/>
                <a:ea typeface="+mn-ea"/>
                <a:cs typeface="+mn-cs"/>
              </a:rPr>
              <a:t>GnRH đối vận cũng là một điều trị cắt nguồn estrogen, nhưng có cơ chế là ức chế cạnh tranh với GnRH trên thụ thể màng. Nhờ vậy, có thể tuỳ chỉnh liều, sao cho đạt điược hiệu quả giảm đau mà vẫn duy trì được nồng độ huyết thanh của estradiol ở mức hợp lí.</a:t>
            </a:r>
          </a:p>
          <a:p>
            <a:r>
              <a:rPr lang="vi-VN" sz="1200" kern="1200">
                <a:solidFill>
                  <a:schemeClr val="tx1"/>
                </a:solidFill>
                <a:effectLst/>
                <a:latin typeface="+mn-lt"/>
                <a:ea typeface="+mn-ea"/>
                <a:cs typeface="+mn-cs"/>
              </a:rPr>
              <a:t>Năm 2020, một GnRH đối vận đường uống đầu tiên đã được phê duyệt cho điều trị đau. GnRH đối vận này được dán nhãn chuyên biệt cho điều trị đau do endometriosis, có thể mở ra một chương mới cho điều trị đau ở người mang adenomyosis.</a:t>
            </a:r>
            <a:endParaRPr lang="vi-VN"/>
          </a:p>
        </p:txBody>
      </p:sp>
      <p:sp>
        <p:nvSpPr>
          <p:cNvPr id="4" name="Slide Number Placeholder 3"/>
          <p:cNvSpPr>
            <a:spLocks noGrp="1"/>
          </p:cNvSpPr>
          <p:nvPr>
            <p:ph type="sldNum" sz="quarter" idx="5"/>
          </p:nvPr>
        </p:nvSpPr>
        <p:spPr/>
        <p:txBody>
          <a:bodyPr/>
          <a:lstStyle/>
          <a:p>
            <a:fld id="{C5986772-6A19-3E4B-80CA-769BF1BD0A7F}" type="slidenum">
              <a:rPr lang="en-US"/>
              <a:t>43</a:t>
            </a:fld>
            <a:endParaRPr lang="en-US"/>
          </a:p>
        </p:txBody>
      </p:sp>
    </p:spTree>
    <p:extLst>
      <p:ext uri="{BB962C8B-B14F-4D97-AF65-F5344CB8AC3E}">
        <p14:creationId xmlns:p14="http://schemas.microsoft.com/office/powerpoint/2010/main" val="3195855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Dù rằng có tình trạng đề kháng progesterone, nhưng một số điều trị dựa trên nền tảng progestin vẫn được chứng minh là có hiệu quả. </a:t>
            </a:r>
            <a:endParaRPr lang="vi-VN"/>
          </a:p>
          <a:p>
            <a:r>
              <a:rPr lang="vi-VN" sz="1200" kern="1200">
                <a:solidFill>
                  <a:schemeClr val="tx1"/>
                </a:solidFill>
                <a:effectLst/>
                <a:latin typeface="+mn-lt"/>
                <a:ea typeface="+mn-ea"/>
                <a:cs typeface="+mn-cs"/>
              </a:rPr>
              <a:t>Dienogest là thuốc được dán nhãn cho điều trị đau trong endometriosis, và được chứng minh là một điều trị giảm đau hiệu quả. </a:t>
            </a:r>
          </a:p>
          <a:p>
            <a:r>
              <a:rPr lang="vi-VN" sz="1200" kern="1200">
                <a:solidFill>
                  <a:schemeClr val="tx1"/>
                </a:solidFill>
                <a:effectLst/>
                <a:latin typeface="+mn-lt"/>
                <a:ea typeface="+mn-ea"/>
                <a:cs typeface="+mn-cs"/>
              </a:rPr>
              <a:t>Dienogest có thể được dùng như một điều trị empirical hay dùng như một điều trị khi có bằng chứng. </a:t>
            </a:r>
            <a:endParaRPr lang="vi-VN"/>
          </a:p>
          <a:p>
            <a:r>
              <a:rPr lang="vi-VN" sz="1200" kern="1200">
                <a:solidFill>
                  <a:schemeClr val="tx1"/>
                </a:solidFill>
                <a:effectLst/>
                <a:latin typeface="+mn-lt"/>
                <a:ea typeface="+mn-ea"/>
                <a:cs typeface="+mn-cs"/>
              </a:rPr>
              <a:t>Dienogest hoạt động trên cả bình diện hạ đồi (ức chế phóng noãn) lẫn bình diện tại chỗ. </a:t>
            </a:r>
            <a:endParaRPr lang="vi-VN"/>
          </a:p>
          <a:p>
            <a:r>
              <a:rPr lang="vi-VN" sz="1200" kern="1200">
                <a:solidFill>
                  <a:schemeClr val="tx1"/>
                </a:solidFill>
                <a:effectLst/>
                <a:latin typeface="+mn-lt"/>
                <a:ea typeface="+mn-ea"/>
                <a:cs typeface="+mn-cs"/>
              </a:rPr>
              <a:t>Dưới Dienogest, các hoạt động viêm của sang thương bị khống chế, từ đó ngăn cản sự tiếp diễn của bệnh sinh, bao gồm cả cường estrogen và bất thường biểu hiện của gene </a:t>
            </a:r>
            <a:r>
              <a:rPr lang="vi-VN" sz="1200" i="1" kern="1200">
                <a:solidFill>
                  <a:schemeClr val="tx1"/>
                </a:solidFill>
                <a:effectLst/>
                <a:latin typeface="+mn-lt"/>
                <a:ea typeface="+mn-ea"/>
                <a:cs typeface="+mn-cs"/>
              </a:rPr>
              <a:t>ER</a:t>
            </a:r>
            <a:r>
              <a:rPr lang="vi-VN" sz="1200" kern="1200">
                <a:solidFill>
                  <a:schemeClr val="tx1"/>
                </a:solidFill>
                <a:effectLst/>
                <a:latin typeface="+mn-lt"/>
                <a:ea typeface="+mn-ea"/>
                <a:cs typeface="+mn-cs"/>
              </a:rPr>
              <a:t> lẫn </a:t>
            </a:r>
            <a:r>
              <a:rPr lang="vi-VN" sz="1200" i="1" kern="1200">
                <a:solidFill>
                  <a:schemeClr val="tx1"/>
                </a:solidFill>
                <a:effectLst/>
                <a:latin typeface="+mn-lt"/>
                <a:ea typeface="+mn-ea"/>
                <a:cs typeface="+mn-cs"/>
              </a:rPr>
              <a:t>PR</a:t>
            </a:r>
            <a:r>
              <a:rPr lang="vi-VN" sz="1200" kern="1200">
                <a:solidFill>
                  <a:schemeClr val="tx1"/>
                </a:solidFill>
                <a:effectLst/>
                <a:latin typeface="+mn-lt"/>
                <a:ea typeface="+mn-ea"/>
                <a:cs typeface="+mn-cs"/>
              </a:rPr>
              <a:t>. Phân tử này có hiệu quả trên IL-1</a:t>
            </a:r>
            <a:r>
              <a:rPr lang="el-GR" sz="1200" kern="1200">
                <a:solidFill>
                  <a:schemeClr val="tx1"/>
                </a:solidFill>
                <a:effectLst/>
                <a:latin typeface="+mn-lt"/>
                <a:ea typeface="+mn-ea"/>
                <a:cs typeface="+mn-cs"/>
              </a:rPr>
              <a:t>β </a:t>
            </a:r>
            <a:r>
              <a:rPr lang="vi-VN" sz="1200" kern="1200">
                <a:solidFill>
                  <a:schemeClr val="tx1"/>
                </a:solidFill>
                <a:effectLst/>
                <a:latin typeface="+mn-lt"/>
                <a:ea typeface="+mn-ea"/>
                <a:cs typeface="+mn-cs"/>
              </a:rPr>
              <a:t>và tái lập cân bằng PR-A:PR-B. </a:t>
            </a:r>
            <a:endParaRPr lang="vi-VN"/>
          </a:p>
          <a:p>
            <a:r>
              <a:rPr lang="vi-VN" sz="1200" kern="1200">
                <a:solidFill>
                  <a:schemeClr val="tx1"/>
                </a:solidFill>
                <a:effectLst/>
                <a:latin typeface="+mn-lt"/>
                <a:ea typeface="+mn-ea"/>
                <a:cs typeface="+mn-cs"/>
              </a:rPr>
              <a:t>Do ít tác dụng phụ hơn các điều trị khác, phân tử này có thể được dùng như một điều trị khi có bằng chứng, lẫn điều trị theo kinh nghiệm (empirical).</a:t>
            </a:r>
          </a:p>
          <a:p>
            <a:r>
              <a:rPr lang="vi-VN" sz="1200" kern="1200">
                <a:solidFill>
                  <a:schemeClr val="tx1"/>
                </a:solidFill>
                <a:effectLst/>
                <a:latin typeface="+mn-lt"/>
                <a:ea typeface="+mn-ea"/>
                <a:cs typeface="+mn-cs"/>
              </a:rPr>
              <a:t>Tuy nhiên, do ảnh hưởng trên trục, nên Dienogest không phải là lựa chọn tốt cho người có vấn đề hiếm muộn hay mong con.</a:t>
            </a:r>
            <a:endParaRPr lang="vi-VN"/>
          </a:p>
        </p:txBody>
      </p:sp>
      <p:sp>
        <p:nvSpPr>
          <p:cNvPr id="4" name="Slide Number Placeholder 3"/>
          <p:cNvSpPr>
            <a:spLocks noGrp="1"/>
          </p:cNvSpPr>
          <p:nvPr>
            <p:ph type="sldNum" sz="quarter" idx="5"/>
          </p:nvPr>
        </p:nvSpPr>
        <p:spPr/>
        <p:txBody>
          <a:bodyPr/>
          <a:lstStyle/>
          <a:p>
            <a:fld id="{C5986772-6A19-3E4B-80CA-769BF1BD0A7F}" type="slidenum">
              <a:rPr lang="en-US"/>
              <a:t>44</a:t>
            </a:fld>
            <a:endParaRPr lang="en-US"/>
          </a:p>
        </p:txBody>
      </p:sp>
    </p:spTree>
    <p:extLst>
      <p:ext uri="{BB962C8B-B14F-4D97-AF65-F5344CB8AC3E}">
        <p14:creationId xmlns:p14="http://schemas.microsoft.com/office/powerpoint/2010/main" val="39576817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Dụng cụ tử cung phóng thích LNG (IUS-LNG) phóng thích tại chỗ các lượng nhỏ levonorgestrel, cũng đã được chứng minh là có hiệu quả trong quản lý dau do adenomyosis.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LNG-IUS có thể được dùng </a:t>
            </a:r>
            <a:r>
              <a:rPr lang="en-US" sz="1200" err="1"/>
              <a:t>để điều</a:t>
            </a:r>
            <a:r>
              <a:rPr lang="en-US" sz="1200"/>
              <a:t> </a:t>
            </a:r>
            <a:r>
              <a:rPr lang="en-US" sz="1200" err="1"/>
              <a:t>trị</a:t>
            </a:r>
            <a:r>
              <a:rPr lang="en-US" sz="1200"/>
              <a:t> </a:t>
            </a:r>
            <a:r>
              <a:rPr lang="en-US" sz="1200" err="1"/>
              <a:t>đau</a:t>
            </a:r>
            <a:r>
              <a:rPr lang="en-US" sz="1200"/>
              <a:t> </a:t>
            </a:r>
            <a:r>
              <a:rPr lang="en-US" sz="1200" err="1"/>
              <a:t>khi</a:t>
            </a:r>
            <a:r>
              <a:rPr lang="en-US" sz="1200"/>
              <a:t> </a:t>
            </a:r>
            <a:r>
              <a:rPr lang="en-US" sz="1200" err="1"/>
              <a:t>đã</a:t>
            </a:r>
            <a:r>
              <a:rPr lang="en-US" sz="1200"/>
              <a:t> </a:t>
            </a:r>
            <a:r>
              <a:rPr lang="en-US" sz="1200" err="1"/>
              <a:t>có</a:t>
            </a:r>
            <a:r>
              <a:rPr lang="en-US" sz="1200"/>
              <a:t> </a:t>
            </a:r>
            <a:r>
              <a:rPr lang="en-US" sz="1200" err="1"/>
              <a:t>xác</a:t>
            </a:r>
            <a:r>
              <a:rPr lang="en-US" sz="1200"/>
              <a:t> </a:t>
            </a:r>
            <a:r>
              <a:rPr lang="en-US" sz="1200" err="1"/>
              <a:t>nhận chẩn đoán adenomyosis và</a:t>
            </a:r>
            <a:r>
              <a:rPr lang="en-US" sz="1200"/>
              <a:t> </a:t>
            </a:r>
            <a:r>
              <a:rPr lang="en-US" sz="1200" err="1"/>
              <a:t>không</a:t>
            </a:r>
            <a:r>
              <a:rPr lang="en-US" sz="1200"/>
              <a:t> </a:t>
            </a:r>
            <a:r>
              <a:rPr lang="en-US" sz="1200" err="1"/>
              <a:t>có</a:t>
            </a:r>
            <a:r>
              <a:rPr lang="en-US" sz="1200"/>
              <a:t> </a:t>
            </a:r>
            <a:r>
              <a:rPr lang="en-US" sz="1200" err="1"/>
              <a:t>nhu</a:t>
            </a:r>
            <a:r>
              <a:rPr lang="en-US" sz="1200"/>
              <a:t> </a:t>
            </a:r>
            <a:r>
              <a:rPr lang="en-US" sz="1200" err="1"/>
              <a:t>cầu</a:t>
            </a:r>
            <a:r>
              <a:rPr lang="en-US" sz="1200"/>
              <a:t> </a:t>
            </a:r>
            <a:r>
              <a:rPr lang="en-US" sz="1200" err="1"/>
              <a:t>có</a:t>
            </a:r>
            <a:r>
              <a:rPr lang="en-US" sz="1200"/>
              <a:t> con.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Đánh vào tình trạng cường estrogen tại mô nội mạc tử cung chính vị, nên </a:t>
            </a:r>
            <a:r>
              <a:rPr lang="en-US" err="1"/>
              <a:t>hiệu</a:t>
            </a:r>
            <a:r>
              <a:rPr lang="en-US"/>
              <a:t> </a:t>
            </a:r>
            <a:r>
              <a:rPr lang="en-US" err="1"/>
              <a:t>quả</a:t>
            </a:r>
            <a:r>
              <a:rPr lang="en-US"/>
              <a:t> trên AUB-A đã được xác nhận.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Với triệu chứng đau, LNG-IUS có hiệu quả </a:t>
            </a:r>
            <a:r>
              <a:rPr lang="en-US" err="1"/>
              <a:t>giảm đau</a:t>
            </a:r>
            <a:r>
              <a:rPr lang="en-US"/>
              <a:t> </a:t>
            </a:r>
            <a:r>
              <a:rPr lang="en-US" err="1"/>
              <a:t>tương</a:t>
            </a:r>
            <a:r>
              <a:rPr lang="en-US"/>
              <a:t> </a:t>
            </a:r>
            <a:r>
              <a:rPr lang="en-US" err="1"/>
              <a:t>đương</a:t>
            </a:r>
            <a:r>
              <a:rPr lang="en-US"/>
              <a:t> </a:t>
            </a:r>
            <a:r>
              <a:rPr lang="en-US" err="1"/>
              <a:t>với</a:t>
            </a:r>
            <a:r>
              <a:rPr lang="en-US"/>
              <a:t> </a:t>
            </a:r>
            <a:r>
              <a:rPr lang="en-US" err="1"/>
              <a:t>GnRH agonist.</a:t>
            </a:r>
            <a:endParaRPr lang="en-US"/>
          </a:p>
          <a:p>
            <a:r>
              <a:rPr lang="en-US" err="1"/>
              <a:t>Vì thế, nó có thể được xem như một giải pháp trung hạn cho đau trong adenomyosis ở người đã hoàn thành kế hoạch thai sản.</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vi-VN"/>
          </a:p>
        </p:txBody>
      </p:sp>
      <p:sp>
        <p:nvSpPr>
          <p:cNvPr id="4" name="Slide Number Placeholder 3"/>
          <p:cNvSpPr>
            <a:spLocks noGrp="1"/>
          </p:cNvSpPr>
          <p:nvPr>
            <p:ph type="sldNum" sz="quarter" idx="5"/>
          </p:nvPr>
        </p:nvSpPr>
        <p:spPr/>
        <p:txBody>
          <a:bodyPr/>
          <a:lstStyle/>
          <a:p>
            <a:fld id="{C5986772-6A19-3E4B-80CA-769BF1BD0A7F}" type="slidenum">
              <a:rPr lang="en-US"/>
              <a:t>45</a:t>
            </a:fld>
            <a:endParaRPr lang="en-US"/>
          </a:p>
        </p:txBody>
      </p:sp>
    </p:spTree>
    <p:extLst>
      <p:ext uri="{BB962C8B-B14F-4D97-AF65-F5344CB8AC3E}">
        <p14:creationId xmlns:p14="http://schemas.microsoft.com/office/powerpoint/2010/main" val="2710232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bàn tay lành nghề, điều trị phẫu thuật là một điều trị có hiệu quả trên cả đau và những vấn đề chủ khác.</a:t>
            </a:r>
          </a:p>
          <a:p>
            <a:r>
              <a:rPr lang="en-US"/>
              <a:t>Do phẫu thuật trong adenomyosis là những phẫu thuật đa ngành và siêu khó, nên phẫu thuật viên cần tự hỏi xem mình có đủ năng lực đảm nhận được cuộc “siêu phẫu thuật” này hay không?</a:t>
            </a:r>
          </a:p>
          <a:p>
            <a:r>
              <a:rPr lang="en-US"/>
              <a:t>Trong bàn tay nghiệp dư (đáng tiếc thay là đa số chúng ta là thuộc vào nhóm này) điều trị ngoại khoa là lợi bất cập hại.</a:t>
            </a:r>
          </a:p>
          <a:p>
            <a:r>
              <a:rPr lang="en-US"/>
              <a:t>Vì thế, cần cân nhắc kĩ chỉ định ngoại khoa.</a:t>
            </a:r>
          </a:p>
          <a:p>
            <a:r>
              <a:rPr lang="en-US"/>
              <a:t>Một trong những phát biểu nổi tiếng nhất của C. Chapron là: “</a:t>
            </a:r>
            <a:r>
              <a:rPr lang="en-US" i="1"/>
              <a:t>Người bệnh với endometriosis chỉ được phép lên bàn mổ một lần trong đời. Hãy tính toán sao cho cuộc mổ đó đem lại cho họ nhiều lợi ích nhất, và ít gây nguy hiểm cho họ nhất</a:t>
            </a:r>
            <a:r>
              <a:rPr lang="en-US"/>
              <a:t>”.</a:t>
            </a:r>
          </a:p>
        </p:txBody>
      </p:sp>
      <p:sp>
        <p:nvSpPr>
          <p:cNvPr id="4" name="Slide Number Placeholder 3"/>
          <p:cNvSpPr>
            <a:spLocks noGrp="1"/>
          </p:cNvSpPr>
          <p:nvPr>
            <p:ph type="sldNum" sz="quarter" idx="5"/>
          </p:nvPr>
        </p:nvSpPr>
        <p:spPr/>
        <p:txBody>
          <a:bodyPr/>
          <a:lstStyle/>
          <a:p>
            <a:fld id="{C5986772-6A19-3E4B-80CA-769BF1BD0A7F}" type="slidenum">
              <a:rPr lang="en-US"/>
              <a:t>46</a:t>
            </a:fld>
            <a:endParaRPr lang="en-US"/>
          </a:p>
        </p:txBody>
      </p:sp>
    </p:spTree>
    <p:extLst>
      <p:ext uri="{BB962C8B-B14F-4D97-AF65-F5344CB8AC3E}">
        <p14:creationId xmlns:p14="http://schemas.microsoft.com/office/powerpoint/2010/main" val="1426924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u xơ-cơ tử cung, có hai câu hỏi được đặt ra:</a:t>
            </a:r>
          </a:p>
          <a:p>
            <a:pPr marL="171450" indent="-171450">
              <a:buFont typeface="Arial" panose="020B0604020202020204" pitchFamily="34" charset="0"/>
              <a:buChar char="•"/>
            </a:pPr>
            <a:r>
              <a:rPr lang="en-US"/>
              <a:t>vì sao những tế bào gốc trung mô lại được “triệu tập” khi người phụ nữ không mang thai? </a:t>
            </a:r>
            <a:r>
              <a:rPr lang="en-US" i="1"/>
              <a:t>và</a:t>
            </a:r>
          </a:p>
          <a:p>
            <a:pPr marL="171450" indent="-171450">
              <a:buFont typeface="Arial" panose="020B0604020202020204" pitchFamily="34" charset="0"/>
              <a:buChar char="•"/>
            </a:pPr>
            <a:r>
              <a:rPr lang="en-US"/>
              <a:t>vì sao chúng lại chuyển dạng thành những tế bào với chức năng “dị thường”?</a:t>
            </a:r>
          </a:p>
          <a:p>
            <a:r>
              <a:rPr lang="en-US"/>
              <a:t>Câu trả lời gồm có hai phần: </a:t>
            </a:r>
          </a:p>
          <a:p>
            <a:pPr marL="171450" indent="-171450">
              <a:buFont typeface="Arial" panose="020B0604020202020204" pitchFamily="34" charset="0"/>
              <a:buChar char="•"/>
            </a:pPr>
            <a:r>
              <a:rPr lang="en-US"/>
              <a:t>vai trò của yếu tố di truyền (genetic) </a:t>
            </a:r>
            <a:r>
              <a:rPr lang="en-US" i="1"/>
              <a:t>và </a:t>
            </a:r>
          </a:p>
          <a:p>
            <a:pPr marL="171450" indent="-171450">
              <a:buFont typeface="Arial" panose="020B0604020202020204" pitchFamily="34" charset="0"/>
              <a:buChar char="•"/>
            </a:pPr>
            <a:r>
              <a:rPr lang="en-US"/>
              <a:t>vai trò của yếu tố thượng di truyền (epigenetic)</a:t>
            </a:r>
          </a:p>
          <a:p>
            <a:r>
              <a:rPr lang="en-US"/>
              <a:t>Về mặt di truyền, thay đổi trên gene </a:t>
            </a:r>
            <a:r>
              <a:rPr lang="en-US" i="1"/>
              <a:t>HMG2A</a:t>
            </a:r>
            <a:r>
              <a:rPr lang="en-US"/>
              <a:t> được xem là khởi điểm của bệnh sinh của u xơ-cơ tử cung. Đây là </a:t>
            </a:r>
            <a:r>
              <a:rPr lang="en-US" i="1"/>
              <a:t>điều kiện cần</a:t>
            </a:r>
            <a:r>
              <a:rPr lang="en-US"/>
              <a:t> để gây ra u xơ-cơ tử cung.</a:t>
            </a:r>
          </a:p>
          <a:p>
            <a:r>
              <a:rPr lang="en-US"/>
              <a:t>Về mặt thượng di truyền, các yếu tố môi trường &amp; các yếu tố nguy cơ khác tác động lên tế bào gốc có mang bất thường ở gene </a:t>
            </a:r>
            <a:r>
              <a:rPr lang="en-US" i="1"/>
              <a:t>HMG2A</a:t>
            </a:r>
            <a:r>
              <a:rPr lang="en-US"/>
              <a:t>, là </a:t>
            </a:r>
            <a:r>
              <a:rPr lang="en-US" i="1"/>
              <a:t>điều kiện đủ</a:t>
            </a:r>
            <a:r>
              <a:rPr lang="en-US"/>
              <a:t> để gây ra u xơ-cơ tử cung.</a:t>
            </a:r>
          </a:p>
        </p:txBody>
      </p:sp>
      <p:sp>
        <p:nvSpPr>
          <p:cNvPr id="4" name="Slide Number Placeholder 3"/>
          <p:cNvSpPr>
            <a:spLocks noGrp="1"/>
          </p:cNvSpPr>
          <p:nvPr>
            <p:ph type="sldNum" sz="quarter" idx="5"/>
          </p:nvPr>
        </p:nvSpPr>
        <p:spPr/>
        <p:txBody>
          <a:bodyPr/>
          <a:lstStyle/>
          <a:p>
            <a:fld id="{C5986772-6A19-3E4B-80CA-769BF1BD0A7F}" type="slidenum">
              <a:t>5</a:t>
            </a:fld>
            <a:endParaRPr lang="en-US"/>
          </a:p>
        </p:txBody>
      </p:sp>
    </p:spTree>
    <p:extLst>
      <p:ext uri="{BB962C8B-B14F-4D97-AF65-F5344CB8AC3E}">
        <p14:creationId xmlns:p14="http://schemas.microsoft.com/office/powerpoint/2010/main" val="361866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Về mặt di truyền, thay đổi trên gene </a:t>
            </a:r>
            <a:r>
              <a:rPr lang="en-US" i="1"/>
              <a:t>HMG2A</a:t>
            </a:r>
            <a:r>
              <a:rPr lang="en-US"/>
              <a:t> được xem là khởi điểm của bệnh sinh của u xơ-cơ tử cung. Đây là </a:t>
            </a:r>
            <a:r>
              <a:rPr lang="en-US" i="1"/>
              <a:t>điều kiện cần</a:t>
            </a:r>
            <a:r>
              <a:rPr lang="en-US"/>
              <a:t> để gây ra u xơ-cơ tử cung.</a:t>
            </a:r>
          </a:p>
          <a:p>
            <a:r>
              <a:rPr lang="en-US"/>
              <a:t>Ở người bình thường (không có u xơ-cơ tử cung), gene </a:t>
            </a:r>
            <a:r>
              <a:rPr lang="en-US" i="1"/>
              <a:t>HMG2A</a:t>
            </a:r>
            <a:r>
              <a:rPr lang="en-US"/>
              <a:t> không bị đột biến và được giữ ở trạng thái tắt.</a:t>
            </a:r>
          </a:p>
          <a:p>
            <a:r>
              <a:rPr lang="en-US"/>
              <a:t>Các tế bào gốc chỉ được triệu tập và chuyển dạng thành tế bào sợi cơ khi người phụ nữ mang thai.</a:t>
            </a:r>
          </a:p>
          <a:p>
            <a:r>
              <a:rPr lang="en-US"/>
              <a:t>Ở người mắc u xơ tử cung, gene </a:t>
            </a:r>
            <a:r>
              <a:rPr lang="en-US" i="1"/>
              <a:t>HMG2A</a:t>
            </a:r>
            <a:r>
              <a:rPr lang="en-US"/>
              <a:t> có mang các đột biến. Các đột biến làm cho gene này dễ bị kích hoạt, dù người phụ nữ không mang thai. </a:t>
            </a:r>
          </a:p>
          <a:p>
            <a:r>
              <a:rPr lang="en-US"/>
              <a:t>Do sở hữu gene </a:t>
            </a:r>
            <a:r>
              <a:rPr lang="en-US" i="1"/>
              <a:t>HMG2A </a:t>
            </a:r>
            <a:r>
              <a:rPr lang="en-US"/>
              <a:t>đột biến, và lại bị kích hoạt trong điều kiện môi trường bất thường, các tế bào gốc sẽ không biệt hoá theo con đường bình thường (thành tế bào sợi cơ trơn), mà lại đi theo con đường khác.</a:t>
            </a:r>
          </a:p>
          <a:p>
            <a:r>
              <a:rPr lang="en-US"/>
              <a:t>Chúng chuyển dạng thành kiểu tế bào có khả năng phân chia và chế tiết (fibroid stem cell).</a:t>
            </a:r>
          </a:p>
        </p:txBody>
      </p:sp>
      <p:sp>
        <p:nvSpPr>
          <p:cNvPr id="4" name="Slide Number Placeholder 3"/>
          <p:cNvSpPr>
            <a:spLocks noGrp="1"/>
          </p:cNvSpPr>
          <p:nvPr>
            <p:ph type="sldNum" sz="quarter" idx="5"/>
          </p:nvPr>
        </p:nvSpPr>
        <p:spPr/>
        <p:txBody>
          <a:bodyPr/>
          <a:lstStyle/>
          <a:p>
            <a:fld id="{C5986772-6A19-3E4B-80CA-769BF1BD0A7F}" type="slidenum">
              <a:t>6</a:t>
            </a:fld>
            <a:endParaRPr lang="en-US"/>
          </a:p>
        </p:txBody>
      </p:sp>
    </p:spTree>
    <p:extLst>
      <p:ext uri="{BB962C8B-B14F-4D97-AF65-F5344CB8AC3E}">
        <p14:creationId xmlns:p14="http://schemas.microsoft.com/office/powerpoint/2010/main" val="215069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Tiến trình hình thành u xơ-cơ tử cung được tiếp tục bằng giai đoạn hoàn tất chuyển đổi tế bào.</a:t>
            </a:r>
          </a:p>
          <a:p>
            <a:r>
              <a:rPr lang="en-US"/>
              <a:t>Các tế bào chuyển dạng sẽ trở thành các tế bào khối u, và tiếp tục phân chia, phát triển khi có sự tham gia của:</a:t>
            </a:r>
          </a:p>
          <a:p>
            <a:pPr marL="171450" indent="-171450">
              <a:buFont typeface="Arial" panose="020B0604020202020204" pitchFamily="34" charset="0"/>
              <a:buChar char="•"/>
            </a:pPr>
            <a:r>
              <a:rPr lang="en-US"/>
              <a:t>các steroid sinh dục (estrogen, progesterone) </a:t>
            </a:r>
            <a:r>
              <a:rPr lang="en-US" i="1"/>
              <a:t>và</a:t>
            </a:r>
            <a:r>
              <a:rPr lang="en-US"/>
              <a:t> </a:t>
            </a:r>
          </a:p>
          <a:p>
            <a:pPr marL="171450" indent="-171450">
              <a:buFont typeface="Arial" panose="020B0604020202020204" pitchFamily="34" charset="0"/>
              <a:buChar char="•"/>
            </a:pPr>
            <a:r>
              <a:rPr lang="en-US"/>
              <a:t>hệ thống các yếu tố cận tiết và kiểm soát tế bào theo con đường Wnt/</a:t>
            </a:r>
            <a:r>
              <a:rPr lang="el-GR"/>
              <a:t>β</a:t>
            </a:r>
            <a:r>
              <a:rPr lang="vi-VN"/>
              <a:t>-</a:t>
            </a:r>
            <a:r>
              <a:rPr lang="en-US"/>
              <a:t>Catenin.</a:t>
            </a:r>
          </a:p>
        </p:txBody>
      </p:sp>
      <p:sp>
        <p:nvSpPr>
          <p:cNvPr id="4" name="Slide Number Placeholder 3"/>
          <p:cNvSpPr>
            <a:spLocks noGrp="1"/>
          </p:cNvSpPr>
          <p:nvPr>
            <p:ph type="sldNum" sz="quarter" idx="5"/>
          </p:nvPr>
        </p:nvSpPr>
        <p:spPr/>
        <p:txBody>
          <a:bodyPr/>
          <a:lstStyle/>
          <a:p>
            <a:fld id="{C5986772-6A19-3E4B-80CA-769BF1BD0A7F}" type="slidenum">
              <a:t>7</a:t>
            </a:fld>
            <a:endParaRPr lang="en-US"/>
          </a:p>
        </p:txBody>
      </p:sp>
    </p:spTree>
    <p:extLst>
      <p:ext uri="{BB962C8B-B14F-4D97-AF65-F5344CB8AC3E}">
        <p14:creationId xmlns:p14="http://schemas.microsoft.com/office/powerpoint/2010/main" val="5312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Về mặt nội tiết, nói một cách chi tiết, thì estrogen là yếu tố khởi đầu, và progesterone là yếu tố thiết yếu để u tồn tại và phát triển.</a:t>
            </a:r>
          </a:p>
          <a:p>
            <a:r>
              <a:rPr lang="vi-VN" sz="1200" kern="1200">
                <a:solidFill>
                  <a:schemeClr val="tx1"/>
                </a:solidFill>
                <a:effectLst/>
                <a:latin typeface="+mn-lt"/>
                <a:ea typeface="+mn-ea"/>
                <a:cs typeface="+mn-cs"/>
              </a:rPr>
              <a:t>Estrogen điều hoà lên các ER, trong đó có ER-</a:t>
            </a:r>
            <a:r>
              <a:rPr lang="el-GR" sz="1200" kern="1200">
                <a:solidFill>
                  <a:schemeClr val="tx1"/>
                </a:solidFill>
                <a:effectLst/>
                <a:latin typeface="+mn-lt"/>
                <a:ea typeface="+mn-ea"/>
                <a:cs typeface="+mn-cs"/>
              </a:rPr>
              <a:t>α, </a:t>
            </a:r>
            <a:r>
              <a:rPr lang="vi-VN" sz="1200" kern="1200">
                <a:solidFill>
                  <a:schemeClr val="tx1"/>
                </a:solidFill>
                <a:effectLst/>
                <a:latin typeface="+mn-lt"/>
                <a:ea typeface="+mn-ea"/>
                <a:cs typeface="+mn-cs"/>
              </a:rPr>
              <a:t>rồi tác động thông qua thụ thể </a:t>
            </a:r>
            <a:r>
              <a:rPr lang="en-US" sz="1200" kern="1200">
                <a:solidFill>
                  <a:schemeClr val="tx1"/>
                </a:solidFill>
                <a:effectLst/>
                <a:latin typeface="+mn-lt"/>
                <a:ea typeface="+mn-ea"/>
                <a:cs typeface="+mn-cs"/>
              </a:rPr>
              <a:t>này</a:t>
            </a:r>
            <a:r>
              <a:rPr lang="el-GR" sz="1200" kern="1200">
                <a:solidFill>
                  <a:schemeClr val="tx1"/>
                </a:solidFill>
                <a:effectLst/>
                <a:latin typeface="+mn-lt"/>
                <a:ea typeface="+mn-ea"/>
                <a:cs typeface="+mn-cs"/>
              </a:rPr>
              <a:t> </a:t>
            </a:r>
            <a:r>
              <a:rPr lang="vi-VN" sz="1200" kern="1200">
                <a:solidFill>
                  <a:schemeClr val="tx1"/>
                </a:solidFill>
                <a:effectLst/>
                <a:latin typeface="+mn-lt"/>
                <a:ea typeface="+mn-ea"/>
                <a:cs typeface="+mn-cs"/>
              </a:rPr>
              <a:t>để điều hoà lên các PR. </a:t>
            </a:r>
            <a:endParaRPr lang="vi-VN"/>
          </a:p>
          <a:p>
            <a:r>
              <a:rPr lang="vi-VN" sz="1200" kern="1200">
                <a:solidFill>
                  <a:schemeClr val="tx1"/>
                </a:solidFill>
                <a:effectLst/>
                <a:latin typeface="+mn-lt"/>
                <a:ea typeface="+mn-ea"/>
                <a:cs typeface="+mn-cs"/>
              </a:rPr>
              <a:t>Progesterone đóng vai trò cốt lõi trong tồn tại và phát triển của u xơ-cơ tử cung. Qua PR, progesterone thúc đẩy phân bào nguyên nhiễm tại khối u, đồng thời duy trì thể khối matrix ngoại bào.</a:t>
            </a:r>
          </a:p>
          <a:p>
            <a:r>
              <a:rPr lang="vi-VN" sz="1200" kern="1200">
                <a:solidFill>
                  <a:schemeClr val="tx1"/>
                </a:solidFill>
                <a:effectLst/>
                <a:latin typeface="+mn-lt"/>
                <a:ea typeface="+mn-ea"/>
                <a:cs typeface="+mn-cs"/>
              </a:rPr>
              <a:t>Khi không có mặt progesterone (hay khi progesterone không gắn được vào PR do PR bị “phong toả” bằng thuốc trong điều trị), thì một mình estrogen sẽ không đủ để đảm bảo sự phát triển của u xơ-cơ tử cung.</a:t>
            </a:r>
          </a:p>
          <a:p>
            <a:r>
              <a:rPr lang="vi-VN" sz="1200" kern="1200">
                <a:solidFill>
                  <a:schemeClr val="tx1"/>
                </a:solidFill>
                <a:effectLst/>
                <a:latin typeface="+mn-lt"/>
                <a:ea typeface="+mn-ea"/>
                <a:cs typeface="+mn-cs"/>
              </a:rPr>
              <a:t>Vì thế, các điều trị đương dại thường nhắm vào 2 mục tiêu là:</a:t>
            </a:r>
          </a:p>
          <a:p>
            <a:pPr marL="171450" indent="-171450">
              <a:buFont typeface="Arial" panose="020B0604020202020204" pitchFamily="34" charset="0"/>
              <a:buChar char="•"/>
            </a:pPr>
            <a:r>
              <a:rPr lang="vi-VN" sz="1200" kern="1200">
                <a:solidFill>
                  <a:schemeClr val="tx1"/>
                </a:solidFill>
                <a:effectLst/>
                <a:latin typeface="+mn-lt"/>
                <a:ea typeface="+mn-ea"/>
                <a:cs typeface="+mn-cs"/>
              </a:rPr>
              <a:t>cắt nguồn estrogen </a:t>
            </a:r>
            <a:r>
              <a:rPr lang="vi-VN" sz="1200" i="1" kern="1200">
                <a:solidFill>
                  <a:schemeClr val="tx1"/>
                </a:solidFill>
                <a:effectLst/>
                <a:latin typeface="+mn-lt"/>
                <a:ea typeface="+mn-ea"/>
                <a:cs typeface="+mn-cs"/>
              </a:rPr>
              <a:t>hoặc</a:t>
            </a:r>
          </a:p>
          <a:p>
            <a:pPr marL="171450" indent="-171450">
              <a:buFont typeface="Arial" panose="020B0604020202020204" pitchFamily="34" charset="0"/>
              <a:buChar char="•"/>
            </a:pPr>
            <a:r>
              <a:rPr lang="vi-VN" sz="1200" kern="1200">
                <a:solidFill>
                  <a:schemeClr val="tx1"/>
                </a:solidFill>
                <a:effectLst/>
                <a:latin typeface="+mn-lt"/>
                <a:ea typeface="+mn-ea"/>
                <a:cs typeface="+mn-cs"/>
              </a:rPr>
              <a:t>phong toả progesterone receptor</a:t>
            </a:r>
            <a:endParaRPr lang="vi-VN"/>
          </a:p>
        </p:txBody>
      </p:sp>
      <p:sp>
        <p:nvSpPr>
          <p:cNvPr id="4" name="Slide Number Placeholder 3"/>
          <p:cNvSpPr>
            <a:spLocks noGrp="1"/>
          </p:cNvSpPr>
          <p:nvPr>
            <p:ph type="sldNum" sz="quarter" idx="5"/>
          </p:nvPr>
        </p:nvSpPr>
        <p:spPr/>
        <p:txBody>
          <a:bodyPr/>
          <a:lstStyle/>
          <a:p>
            <a:fld id="{C5986772-6A19-3E4B-80CA-769BF1BD0A7F}" type="slidenum">
              <a:t>8</a:t>
            </a:fld>
            <a:endParaRPr lang="en-US"/>
          </a:p>
        </p:txBody>
      </p:sp>
    </p:spTree>
    <p:extLst>
      <p:ext uri="{BB962C8B-B14F-4D97-AF65-F5344CB8AC3E}">
        <p14:creationId xmlns:p14="http://schemas.microsoft.com/office/powerpoint/2010/main" val="4097442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Về mặt thượng di truyền, các yếu tố môi trường &amp; các yếu tố nguy cơ khác tác động lên tế bào gốc có mang bất thường ở gene </a:t>
            </a:r>
            <a:r>
              <a:rPr lang="en-US" i="1"/>
              <a:t>HMG2A</a:t>
            </a:r>
            <a:r>
              <a:rPr lang="en-US"/>
              <a:t>, là </a:t>
            </a:r>
            <a:r>
              <a:rPr lang="en-US" i="1"/>
              <a:t>điều kiện đủ</a:t>
            </a:r>
            <a:r>
              <a:rPr lang="en-US"/>
              <a:t> để gây ra u xơ-cơ tử cung.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Hiện tượng thượng di truyền chính được tìm thấy ở người có u xơ-cơ tử cung là bất thường trong tổng hoà các micro RNA (mi-RNA profile).</a:t>
            </a:r>
          </a:p>
          <a:p>
            <a:r>
              <a:rPr lang="en-US"/>
              <a:t>Micro RNA là cơ chế thượng di truyền kiểm soát chu trình tế bào thông qua kiểm soát phiên mã (transcript) và kiểm soát sau phiên mã (translate).</a:t>
            </a:r>
          </a:p>
          <a:p>
            <a:r>
              <a:rPr lang="en-US"/>
              <a:t>Bất thường trong tổng hoà micro RNA dẫn đến mất khả năng kiểm soát phiên mã và sau phiên mã, với hệ quả cuối cùng là mất khả năng kiểm soát tăng trưởng tế bào.</a:t>
            </a:r>
          </a:p>
        </p:txBody>
      </p:sp>
      <p:sp>
        <p:nvSpPr>
          <p:cNvPr id="4" name="Slide Number Placeholder 3"/>
          <p:cNvSpPr>
            <a:spLocks noGrp="1"/>
          </p:cNvSpPr>
          <p:nvPr>
            <p:ph type="sldNum" sz="quarter" idx="5"/>
          </p:nvPr>
        </p:nvSpPr>
        <p:spPr/>
        <p:txBody>
          <a:bodyPr/>
          <a:lstStyle/>
          <a:p>
            <a:fld id="{C5986772-6A19-3E4B-80CA-769BF1BD0A7F}" type="slidenum">
              <a:t>9</a:t>
            </a:fld>
            <a:endParaRPr lang="en-US"/>
          </a:p>
        </p:txBody>
      </p:sp>
    </p:spTree>
    <p:extLst>
      <p:ext uri="{BB962C8B-B14F-4D97-AF65-F5344CB8AC3E}">
        <p14:creationId xmlns:p14="http://schemas.microsoft.com/office/powerpoint/2010/main" val="1450609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0B9BD-4108-9D45-A756-EA5D5BBD1419}"/>
              </a:ext>
            </a:extLst>
          </p:cNvPr>
          <p:cNvSpPr>
            <a:spLocks noGrp="1"/>
          </p:cNvSpPr>
          <p:nvPr>
            <p:ph type="title"/>
          </p:nvPr>
        </p:nvSpPr>
        <p:spPr>
          <a:xfrm>
            <a:off x="838200" y="328053"/>
            <a:ext cx="10515600" cy="990000"/>
          </a:xfrm>
          <a:prstGeom prst="rect">
            <a:avLst/>
          </a:prstGeom>
        </p:spPr>
        <p:txBody>
          <a:bodyPr numCol="1" anchor="t">
            <a:normAutofit/>
          </a:bodyPr>
          <a:lstStyle>
            <a:lvl1pPr algn="l">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64C5130-FB29-B54B-840E-8E884CDED370}"/>
              </a:ext>
            </a:extLst>
          </p:cNvPr>
          <p:cNvSpPr>
            <a:spLocks noGrp="1"/>
          </p:cNvSpPr>
          <p:nvPr>
            <p:ph idx="1"/>
          </p:nvPr>
        </p:nvSpPr>
        <p:spPr>
          <a:xfrm>
            <a:off x="838200" y="1435540"/>
            <a:ext cx="10515600" cy="4485503"/>
          </a:xfrm>
          <a:prstGeom prst="rect">
            <a:avLst/>
          </a:prstGeom>
        </p:spPr>
        <p:txBody>
          <a:bodyPr/>
          <a:lstStyle>
            <a:lvl1pPr marL="357188" indent="-357188">
              <a:tabLst/>
              <a:defRPr b="0" i="0">
                <a:latin typeface="Calibri" panose="020F0502020204030204" pitchFamily="34" charset="0"/>
                <a:cs typeface="Calibri" panose="020F0502020204030204" pitchFamily="34" charset="0"/>
              </a:defRPr>
            </a:lvl1pPr>
            <a:lvl2pPr marL="714375" indent="-357188">
              <a:tabLst/>
              <a:defRPr b="0" i="0">
                <a:latin typeface="Calibri" panose="020F0502020204030204" pitchFamily="34" charset="0"/>
                <a:cs typeface="Calibri" panose="020F0502020204030204" pitchFamily="34" charset="0"/>
              </a:defRPr>
            </a:lvl2pPr>
            <a:lvl3pPr marL="1120775" indent="-406400">
              <a:tabLst/>
              <a:defRPr sz="2400"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p:txBody>
      </p:sp>
      <p:sp>
        <p:nvSpPr>
          <p:cNvPr id="7" name="TextBox 6">
            <a:extLst>
              <a:ext uri="{FF2B5EF4-FFF2-40B4-BE49-F238E27FC236}">
                <a16:creationId xmlns:a16="http://schemas.microsoft.com/office/drawing/2014/main" id="{DE4CBB95-5CA0-B146-B7B7-708F57F40A12}"/>
              </a:ext>
            </a:extLst>
          </p:cNvPr>
          <p:cNvSpPr txBox="1"/>
          <p:nvPr userDrawn="1"/>
        </p:nvSpPr>
        <p:spPr>
          <a:xfrm>
            <a:off x="838200" y="6006727"/>
            <a:ext cx="10515600" cy="523220"/>
          </a:xfrm>
          <a:prstGeom prst="rect">
            <a:avLst/>
          </a:prstGeom>
          <a:noFill/>
        </p:spPr>
        <p:txBody>
          <a:bodyPr wrap="square" rtlCol="0">
            <a:spAutoFit/>
          </a:bodyPr>
          <a:lstStyle/>
          <a:p>
            <a:r>
              <a:rPr lang="en-US" sz="2800" b="1" i="0">
                <a:solidFill>
                  <a:schemeClr val="accent2">
                    <a:lumMod val="75000"/>
                  </a:schemeClr>
                </a:solidFill>
                <a:latin typeface="Calibri" panose="020F0502020204030204" pitchFamily="34" charset="0"/>
                <a:cs typeface="Calibri" panose="020F0502020204030204" pitchFamily="34" charset="0"/>
              </a:rPr>
              <a:t>Topic 64: Leiomyoma &amp; adenomyosis. Mini-lecture</a:t>
            </a:r>
          </a:p>
        </p:txBody>
      </p:sp>
    </p:spTree>
    <p:extLst>
      <p:ext uri="{BB962C8B-B14F-4D97-AF65-F5344CB8AC3E}">
        <p14:creationId xmlns:p14="http://schemas.microsoft.com/office/powerpoint/2010/main" val="1087585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1F63-7B14-7A46-BAD8-F550F8B9820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430AFC-56C0-0E45-8D89-7B0D6EC45C3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67B584-0535-314F-BDAC-E298ED55EBCA}"/>
              </a:ext>
            </a:extLst>
          </p:cNvPr>
          <p:cNvSpPr>
            <a:spLocks noGrp="1"/>
          </p:cNvSpPr>
          <p:nvPr>
            <p:ph type="dt" sz="half" idx="10"/>
          </p:nvPr>
        </p:nvSpPr>
        <p:spPr>
          <a:xfrm>
            <a:off x="838200" y="6356350"/>
            <a:ext cx="2743200" cy="365125"/>
          </a:xfrm>
          <a:prstGeom prst="rect">
            <a:avLst/>
          </a:prstGeom>
        </p:spPr>
        <p:txBody>
          <a:bodyPr/>
          <a:lstStyle/>
          <a:p>
            <a:fld id="{E7F87621-5070-8F46-828D-DBFDEABB9BE7}" type="datetimeFigureOut">
              <a:rPr lang="en-US"/>
              <a:t>11/17/2021</a:t>
            </a:fld>
            <a:endParaRPr lang="en-US"/>
          </a:p>
        </p:txBody>
      </p:sp>
      <p:sp>
        <p:nvSpPr>
          <p:cNvPr id="5" name="Footer Placeholder 4">
            <a:extLst>
              <a:ext uri="{FF2B5EF4-FFF2-40B4-BE49-F238E27FC236}">
                <a16:creationId xmlns:a16="http://schemas.microsoft.com/office/drawing/2014/main" id="{FCD38211-9E06-5E48-8B7C-0563208EB05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257EBFD-DFC0-1A46-9E5D-7D9DBF5B1C03}"/>
              </a:ext>
            </a:extLst>
          </p:cNvPr>
          <p:cNvSpPr>
            <a:spLocks noGrp="1"/>
          </p:cNvSpPr>
          <p:nvPr>
            <p:ph type="sldNum" sz="quarter" idx="12"/>
          </p:nvPr>
        </p:nvSpPr>
        <p:spPr>
          <a:xfrm>
            <a:off x="8610600" y="6356350"/>
            <a:ext cx="2743200" cy="365125"/>
          </a:xfrm>
          <a:prstGeom prst="rect">
            <a:avLst/>
          </a:prstGeom>
        </p:spPr>
        <p:txBody>
          <a:bodyPr/>
          <a:lstStyle/>
          <a:p>
            <a:fld id="{7B6CA659-B14D-7947-B5EC-61E33D9A0953}" type="slidenum">
              <a:rPr/>
              <a:t>‹#›</a:t>
            </a:fld>
            <a:endParaRPr lang="en-US"/>
          </a:p>
        </p:txBody>
      </p:sp>
    </p:spTree>
    <p:extLst>
      <p:ext uri="{BB962C8B-B14F-4D97-AF65-F5344CB8AC3E}">
        <p14:creationId xmlns:p14="http://schemas.microsoft.com/office/powerpoint/2010/main" val="948160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4C0EA8-3B01-3444-9498-06644F3F44A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6428-3787-8445-AC0F-5561BF172C7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367F4-D947-034C-B474-64B66BB71937}"/>
              </a:ext>
            </a:extLst>
          </p:cNvPr>
          <p:cNvSpPr>
            <a:spLocks noGrp="1"/>
          </p:cNvSpPr>
          <p:nvPr>
            <p:ph type="dt" sz="half" idx="10"/>
          </p:nvPr>
        </p:nvSpPr>
        <p:spPr>
          <a:xfrm>
            <a:off x="838200" y="6356350"/>
            <a:ext cx="2743200" cy="365125"/>
          </a:xfrm>
          <a:prstGeom prst="rect">
            <a:avLst/>
          </a:prstGeom>
        </p:spPr>
        <p:txBody>
          <a:bodyPr/>
          <a:lstStyle/>
          <a:p>
            <a:fld id="{E7F87621-5070-8F46-828D-DBFDEABB9BE7}" type="datetimeFigureOut">
              <a:rPr lang="en-US"/>
              <a:t>11/17/2021</a:t>
            </a:fld>
            <a:endParaRPr lang="en-US"/>
          </a:p>
        </p:txBody>
      </p:sp>
      <p:sp>
        <p:nvSpPr>
          <p:cNvPr id="5" name="Footer Placeholder 4">
            <a:extLst>
              <a:ext uri="{FF2B5EF4-FFF2-40B4-BE49-F238E27FC236}">
                <a16:creationId xmlns:a16="http://schemas.microsoft.com/office/drawing/2014/main" id="{7B5C2E54-5438-A54C-A22E-2ABE605D1B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E0B5D18-14F4-8049-9965-A3A871911F8C}"/>
              </a:ext>
            </a:extLst>
          </p:cNvPr>
          <p:cNvSpPr>
            <a:spLocks noGrp="1"/>
          </p:cNvSpPr>
          <p:nvPr>
            <p:ph type="sldNum" sz="quarter" idx="12"/>
          </p:nvPr>
        </p:nvSpPr>
        <p:spPr>
          <a:xfrm>
            <a:off x="8610600" y="6356350"/>
            <a:ext cx="2743200" cy="365125"/>
          </a:xfrm>
          <a:prstGeom prst="rect">
            <a:avLst/>
          </a:prstGeom>
        </p:spPr>
        <p:txBody>
          <a:bodyPr/>
          <a:lstStyle/>
          <a:p>
            <a:fld id="{7B6CA659-B14D-7947-B5EC-61E33D9A0953}" type="slidenum">
              <a:rPr/>
              <a:t>‹#›</a:t>
            </a:fld>
            <a:endParaRPr lang="en-US"/>
          </a:p>
        </p:txBody>
      </p:sp>
    </p:spTree>
    <p:extLst>
      <p:ext uri="{BB962C8B-B14F-4D97-AF65-F5344CB8AC3E}">
        <p14:creationId xmlns:p14="http://schemas.microsoft.com/office/powerpoint/2010/main" val="3023919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82FAEB-CAB8-4545-9970-EC195299F90E}"/>
              </a:ext>
            </a:extLst>
          </p:cNvPr>
          <p:cNvSpPr>
            <a:spLocks noGrp="1"/>
          </p:cNvSpPr>
          <p:nvPr>
            <p:ph sz="half" idx="1"/>
          </p:nvPr>
        </p:nvSpPr>
        <p:spPr>
          <a:xfrm>
            <a:off x="838200" y="1458097"/>
            <a:ext cx="5181600" cy="4436076"/>
          </a:xfrm>
          <a:prstGeom prst="rect">
            <a:avLst/>
          </a:prstGeom>
        </p:spPr>
        <p:txBody>
          <a:bodyPr>
            <a:normAutofit/>
          </a:bodyPr>
          <a:lstStyle>
            <a:lvl1pPr>
              <a:defRPr sz="2800"/>
            </a:lvl1pPr>
            <a:lvl2pPr marL="714375" indent="-354013">
              <a:tabLst/>
              <a:defRPr sz="2400"/>
            </a:lvl2pPr>
            <a:lvl3pPr marL="1120775" indent="-400050">
              <a:tabLst/>
              <a:defRPr sz="2400"/>
            </a:lvl3pPr>
            <a:lvl4pPr>
              <a:defRPr sz="2400"/>
            </a:lvl4pPr>
            <a:lvl5pPr>
              <a:defRPr sz="2400"/>
            </a:lvl5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ED6D2FC8-4D8F-E541-A9B2-305E10E7F84B}"/>
              </a:ext>
            </a:extLst>
          </p:cNvPr>
          <p:cNvSpPr>
            <a:spLocks noGrp="1"/>
          </p:cNvSpPr>
          <p:nvPr>
            <p:ph sz="half" idx="2"/>
          </p:nvPr>
        </p:nvSpPr>
        <p:spPr>
          <a:xfrm>
            <a:off x="6172200" y="1458097"/>
            <a:ext cx="5181600" cy="4436076"/>
          </a:xfrm>
          <a:prstGeom prst="rect">
            <a:avLst/>
          </a:prstGeom>
        </p:spPr>
        <p:txBody>
          <a:bodyPr/>
          <a:lstStyle>
            <a:lvl2pPr marL="714375" indent="-354013">
              <a:tabLst/>
              <a:defRPr/>
            </a:lvl2pPr>
            <a:lvl3pPr marL="1071563" indent="-350838">
              <a:tabLst/>
              <a:defRPr/>
            </a:lvl3pPr>
          </a:lstStyle>
          <a:p>
            <a:pPr lvl="0"/>
            <a:r>
              <a:rPr lang="en-US"/>
              <a:t>Click to edit Master text styles</a:t>
            </a:r>
          </a:p>
          <a:p>
            <a:pPr lvl="1"/>
            <a:r>
              <a:rPr lang="en-US"/>
              <a:t>Second level</a:t>
            </a:r>
          </a:p>
          <a:p>
            <a:pPr lvl="2"/>
            <a:r>
              <a:rPr lang="en-US"/>
              <a:t>Third level</a:t>
            </a:r>
          </a:p>
        </p:txBody>
      </p:sp>
      <p:sp>
        <p:nvSpPr>
          <p:cNvPr id="8" name="Title 1">
            <a:extLst>
              <a:ext uri="{FF2B5EF4-FFF2-40B4-BE49-F238E27FC236}">
                <a16:creationId xmlns:a16="http://schemas.microsoft.com/office/drawing/2014/main" id="{0272527F-4B9C-B14C-9683-974DFC5B0B26}"/>
              </a:ext>
            </a:extLst>
          </p:cNvPr>
          <p:cNvSpPr>
            <a:spLocks noGrp="1"/>
          </p:cNvSpPr>
          <p:nvPr>
            <p:ph type="title"/>
          </p:nvPr>
        </p:nvSpPr>
        <p:spPr>
          <a:xfrm>
            <a:off x="838200" y="328053"/>
            <a:ext cx="10515600" cy="990000"/>
          </a:xfrm>
          <a:prstGeom prst="rect">
            <a:avLst/>
          </a:prstGeom>
        </p:spPr>
        <p:txBody>
          <a:bodyPr numCol="1" anchor="t">
            <a:normAutofit/>
          </a:bodyP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13992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160576-A1C8-D740-856E-7A4FA71704F4}"/>
              </a:ext>
            </a:extLst>
          </p:cNvPr>
          <p:cNvSpPr>
            <a:spLocks noGrp="1"/>
          </p:cNvSpPr>
          <p:nvPr>
            <p:ph type="body" idx="1"/>
          </p:nvPr>
        </p:nvSpPr>
        <p:spPr>
          <a:xfrm>
            <a:off x="839788" y="1446386"/>
            <a:ext cx="5157787" cy="530695"/>
          </a:xfrm>
          <a:prstGeom prst="rect">
            <a:avLst/>
          </a:prstGeom>
          <a:solidFill>
            <a:schemeClr val="accent2">
              <a:lumMod val="50000"/>
            </a:schemeClr>
          </a:solidFill>
          <a:ln>
            <a:solidFill>
              <a:schemeClr val="accent2">
                <a:lumMod val="50000"/>
              </a:schemeClr>
            </a:solidFill>
          </a:ln>
        </p:spPr>
        <p:txBody>
          <a:bodyPr anchor="ctr">
            <a:normAutofit/>
          </a:bodyPr>
          <a:lstStyle>
            <a:lvl1pPr marL="0" indent="0">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B68366-1B31-7344-A459-5B4C1F9BE66C}"/>
              </a:ext>
            </a:extLst>
          </p:cNvPr>
          <p:cNvSpPr>
            <a:spLocks noGrp="1"/>
          </p:cNvSpPr>
          <p:nvPr>
            <p:ph sz="half" idx="2"/>
          </p:nvPr>
        </p:nvSpPr>
        <p:spPr>
          <a:xfrm>
            <a:off x="839788" y="1977082"/>
            <a:ext cx="5157787" cy="3917092"/>
          </a:xfrm>
          <a:prstGeom prst="rect">
            <a:avLst/>
          </a:prstGeom>
          <a:ln>
            <a:solidFill>
              <a:schemeClr val="accent2">
                <a:lumMod val="50000"/>
              </a:schemeClr>
            </a:solidFill>
          </a:ln>
        </p:spPr>
        <p:txBody>
          <a:bodyPr/>
          <a:lstStyle>
            <a:lvl3pPr marL="1120775" indent="-400050">
              <a:tabLst/>
              <a:defRPr/>
            </a:lvl3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5006EE72-053C-4D49-BCC0-9BDBE3BED925}"/>
              </a:ext>
            </a:extLst>
          </p:cNvPr>
          <p:cNvSpPr>
            <a:spLocks noGrp="1"/>
          </p:cNvSpPr>
          <p:nvPr>
            <p:ph type="body" sz="quarter" idx="3"/>
          </p:nvPr>
        </p:nvSpPr>
        <p:spPr>
          <a:xfrm>
            <a:off x="6172200" y="1446386"/>
            <a:ext cx="5183188" cy="530695"/>
          </a:xfrm>
          <a:prstGeom prst="rect">
            <a:avLst/>
          </a:prstGeom>
          <a:solidFill>
            <a:schemeClr val="accent2">
              <a:lumMod val="75000"/>
            </a:schemeClr>
          </a:solidFill>
          <a:ln>
            <a:solidFill>
              <a:schemeClr val="accent2">
                <a:lumMod val="75000"/>
              </a:schemeClr>
            </a:solidFill>
          </a:ln>
        </p:spPr>
        <p:txBody>
          <a:bodyPr anchor="ctr">
            <a:normAutofit/>
          </a:bodyPr>
          <a:lstStyle>
            <a:lvl1pPr marL="0" indent="0">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21FF11-EB03-A34E-8A5A-AB0E08A30AD7}"/>
              </a:ext>
            </a:extLst>
          </p:cNvPr>
          <p:cNvSpPr>
            <a:spLocks noGrp="1"/>
          </p:cNvSpPr>
          <p:nvPr>
            <p:ph sz="quarter" idx="4"/>
          </p:nvPr>
        </p:nvSpPr>
        <p:spPr>
          <a:xfrm>
            <a:off x="6172200" y="1977081"/>
            <a:ext cx="5183188" cy="3917092"/>
          </a:xfrm>
          <a:prstGeom prst="rect">
            <a:avLst/>
          </a:prstGeom>
          <a:ln>
            <a:solidFill>
              <a:schemeClr val="accent2">
                <a:lumMod val="75000"/>
              </a:schemeClr>
            </a:solidFill>
          </a:ln>
        </p:spPr>
        <p:txBody>
          <a:bodyPr/>
          <a:lstStyle>
            <a:lvl3pPr marL="1120775" indent="-400050">
              <a:tabLst/>
              <a:defRPr/>
            </a:lvl3pPr>
          </a:lstStyle>
          <a:p>
            <a:pPr lvl="0"/>
            <a:r>
              <a:rPr lang="en-US"/>
              <a:t>Click to edit Master text styles</a:t>
            </a:r>
          </a:p>
          <a:p>
            <a:pPr lvl="1"/>
            <a:r>
              <a:rPr lang="en-US"/>
              <a:t>Second level</a:t>
            </a:r>
          </a:p>
          <a:p>
            <a:pPr lvl="2"/>
            <a:r>
              <a:rPr lang="en-US"/>
              <a:t>Third level</a:t>
            </a:r>
          </a:p>
        </p:txBody>
      </p:sp>
      <p:sp>
        <p:nvSpPr>
          <p:cNvPr id="10" name="Title 1">
            <a:extLst>
              <a:ext uri="{FF2B5EF4-FFF2-40B4-BE49-F238E27FC236}">
                <a16:creationId xmlns:a16="http://schemas.microsoft.com/office/drawing/2014/main" id="{34B03A75-37FE-A24A-BB16-383C10A1B886}"/>
              </a:ext>
            </a:extLst>
          </p:cNvPr>
          <p:cNvSpPr>
            <a:spLocks noGrp="1"/>
          </p:cNvSpPr>
          <p:nvPr>
            <p:ph type="title"/>
          </p:nvPr>
        </p:nvSpPr>
        <p:spPr>
          <a:xfrm>
            <a:off x="838200" y="328053"/>
            <a:ext cx="10515600" cy="990000"/>
          </a:xfrm>
          <a:prstGeom prst="rect">
            <a:avLst/>
          </a:prstGeom>
        </p:spPr>
        <p:txBody>
          <a:bodyPr numCol="1" anchor="t">
            <a:normAutofit/>
          </a:bodyP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899420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8EC-DEBB-DB46-9E77-89E3722D806D}"/>
              </a:ext>
            </a:extLst>
          </p:cNvPr>
          <p:cNvSpPr>
            <a:spLocks noGrp="1"/>
          </p:cNvSpPr>
          <p:nvPr>
            <p:ph type="ctrTitle"/>
          </p:nvPr>
        </p:nvSpPr>
        <p:spPr>
          <a:xfrm>
            <a:off x="1524000" y="1122363"/>
            <a:ext cx="9144000" cy="2387600"/>
          </a:xfrm>
          <a:prstGeom prst="rect">
            <a:avLst/>
          </a:prstGeo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08829F1A-EEC9-BC47-BF27-CABC87E319B1}"/>
              </a:ext>
            </a:extLst>
          </p:cNvPr>
          <p:cNvSpPr>
            <a:spLocks noGrp="1"/>
          </p:cNvSpPr>
          <p:nvPr>
            <p:ph type="subTitle" idx="1"/>
          </p:nvPr>
        </p:nvSpPr>
        <p:spPr>
          <a:xfrm>
            <a:off x="1524000" y="3602038"/>
            <a:ext cx="9144000" cy="1655762"/>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9685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F6F04-3EC3-6F43-A5C8-311EEC707993}"/>
              </a:ext>
            </a:extLst>
          </p:cNvPr>
          <p:cNvSpPr>
            <a:spLocks noGrp="1"/>
          </p:cNvSpPr>
          <p:nvPr>
            <p:ph type="title"/>
          </p:nvPr>
        </p:nvSpPr>
        <p:spPr>
          <a:xfrm>
            <a:off x="831850" y="597620"/>
            <a:ext cx="10515600" cy="2852737"/>
          </a:xfrm>
          <a:prstGeom prst="rect">
            <a:avLst/>
          </a:prstGeo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155C14E-05AB-D648-8470-48166BBDCE50}"/>
              </a:ext>
            </a:extLst>
          </p:cNvPr>
          <p:cNvSpPr>
            <a:spLocks noGrp="1"/>
          </p:cNvSpPr>
          <p:nvPr>
            <p:ph type="body" idx="1"/>
          </p:nvPr>
        </p:nvSpPr>
        <p:spPr>
          <a:xfrm>
            <a:off x="831850" y="3563854"/>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49713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634C-B0B2-D848-AA6A-39BCAD5078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1319A847-6A84-6342-8E13-DD801356EE10}"/>
              </a:ext>
            </a:extLst>
          </p:cNvPr>
          <p:cNvSpPr>
            <a:spLocks noGrp="1"/>
          </p:cNvSpPr>
          <p:nvPr>
            <p:ph type="dt" sz="half" idx="10"/>
          </p:nvPr>
        </p:nvSpPr>
        <p:spPr>
          <a:xfrm>
            <a:off x="838200" y="6356350"/>
            <a:ext cx="2743200" cy="365125"/>
          </a:xfrm>
          <a:prstGeom prst="rect">
            <a:avLst/>
          </a:prstGeom>
        </p:spPr>
        <p:txBody>
          <a:bodyPr/>
          <a:lstStyle/>
          <a:p>
            <a:fld id="{E7F87621-5070-8F46-828D-DBFDEABB9BE7}" type="datetimeFigureOut">
              <a:rPr lang="en-US"/>
              <a:t>11/17/2021</a:t>
            </a:fld>
            <a:endParaRPr lang="en-US"/>
          </a:p>
        </p:txBody>
      </p:sp>
      <p:sp>
        <p:nvSpPr>
          <p:cNvPr id="4" name="Footer Placeholder 3">
            <a:extLst>
              <a:ext uri="{FF2B5EF4-FFF2-40B4-BE49-F238E27FC236}">
                <a16:creationId xmlns:a16="http://schemas.microsoft.com/office/drawing/2014/main" id="{E4CE9A81-CF34-384A-8B55-EBDFAAC7FF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E3B941F-7A0D-C04D-A3C8-30458348250A}"/>
              </a:ext>
            </a:extLst>
          </p:cNvPr>
          <p:cNvSpPr>
            <a:spLocks noGrp="1"/>
          </p:cNvSpPr>
          <p:nvPr>
            <p:ph type="sldNum" sz="quarter" idx="12"/>
          </p:nvPr>
        </p:nvSpPr>
        <p:spPr>
          <a:xfrm>
            <a:off x="8610600" y="6356350"/>
            <a:ext cx="2743200" cy="365125"/>
          </a:xfrm>
          <a:prstGeom prst="rect">
            <a:avLst/>
          </a:prstGeom>
        </p:spPr>
        <p:txBody>
          <a:bodyPr/>
          <a:lstStyle/>
          <a:p>
            <a:fld id="{7B6CA659-B14D-7947-B5EC-61E33D9A0953}" type="slidenum">
              <a:rPr/>
              <a:t>‹#›</a:t>
            </a:fld>
            <a:endParaRPr lang="en-US"/>
          </a:p>
        </p:txBody>
      </p:sp>
    </p:spTree>
    <p:extLst>
      <p:ext uri="{BB962C8B-B14F-4D97-AF65-F5344CB8AC3E}">
        <p14:creationId xmlns:p14="http://schemas.microsoft.com/office/powerpoint/2010/main" val="268016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42B005-6DA2-BD41-A137-E5CD893556C1}"/>
              </a:ext>
            </a:extLst>
          </p:cNvPr>
          <p:cNvSpPr>
            <a:spLocks noGrp="1"/>
          </p:cNvSpPr>
          <p:nvPr>
            <p:ph type="dt" sz="half" idx="10"/>
          </p:nvPr>
        </p:nvSpPr>
        <p:spPr>
          <a:xfrm>
            <a:off x="838200" y="6356350"/>
            <a:ext cx="2743200" cy="365125"/>
          </a:xfrm>
          <a:prstGeom prst="rect">
            <a:avLst/>
          </a:prstGeom>
        </p:spPr>
        <p:txBody>
          <a:bodyPr/>
          <a:lstStyle/>
          <a:p>
            <a:fld id="{E7F87621-5070-8F46-828D-DBFDEABB9BE7}" type="datetimeFigureOut">
              <a:rPr lang="en-US"/>
              <a:t>11/17/2021</a:t>
            </a:fld>
            <a:endParaRPr lang="en-US"/>
          </a:p>
        </p:txBody>
      </p:sp>
      <p:sp>
        <p:nvSpPr>
          <p:cNvPr id="3" name="Footer Placeholder 2">
            <a:extLst>
              <a:ext uri="{FF2B5EF4-FFF2-40B4-BE49-F238E27FC236}">
                <a16:creationId xmlns:a16="http://schemas.microsoft.com/office/drawing/2014/main" id="{85E17F9B-82EA-234A-AE56-9AF87340E53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898792B-0FE7-CA49-9B3B-5E83EBB83082}"/>
              </a:ext>
            </a:extLst>
          </p:cNvPr>
          <p:cNvSpPr>
            <a:spLocks noGrp="1"/>
          </p:cNvSpPr>
          <p:nvPr>
            <p:ph type="sldNum" sz="quarter" idx="12"/>
          </p:nvPr>
        </p:nvSpPr>
        <p:spPr>
          <a:xfrm>
            <a:off x="8610600" y="6356350"/>
            <a:ext cx="2743200" cy="365125"/>
          </a:xfrm>
          <a:prstGeom prst="rect">
            <a:avLst/>
          </a:prstGeom>
        </p:spPr>
        <p:txBody>
          <a:bodyPr/>
          <a:lstStyle/>
          <a:p>
            <a:fld id="{7B6CA659-B14D-7947-B5EC-61E33D9A0953}" type="slidenum">
              <a:rPr/>
              <a:t>‹#›</a:t>
            </a:fld>
            <a:endParaRPr lang="en-US"/>
          </a:p>
        </p:txBody>
      </p:sp>
    </p:spTree>
    <p:extLst>
      <p:ext uri="{BB962C8B-B14F-4D97-AF65-F5344CB8AC3E}">
        <p14:creationId xmlns:p14="http://schemas.microsoft.com/office/powerpoint/2010/main" val="119879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165D-A7F4-5D48-AA1A-09F11A302AA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2D4639-4911-6644-BA40-CF6593B81A1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AC38F7-AD8D-2447-99AC-EB44C548468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41116E-3413-5248-A12F-0FCE658F0169}"/>
              </a:ext>
            </a:extLst>
          </p:cNvPr>
          <p:cNvSpPr>
            <a:spLocks noGrp="1"/>
          </p:cNvSpPr>
          <p:nvPr>
            <p:ph type="dt" sz="half" idx="10"/>
          </p:nvPr>
        </p:nvSpPr>
        <p:spPr>
          <a:xfrm>
            <a:off x="838200" y="6356350"/>
            <a:ext cx="2743200" cy="365125"/>
          </a:xfrm>
          <a:prstGeom prst="rect">
            <a:avLst/>
          </a:prstGeom>
        </p:spPr>
        <p:txBody>
          <a:bodyPr/>
          <a:lstStyle/>
          <a:p>
            <a:fld id="{E7F87621-5070-8F46-828D-DBFDEABB9BE7}" type="datetimeFigureOut">
              <a:rPr lang="en-US"/>
              <a:t>11/17/2021</a:t>
            </a:fld>
            <a:endParaRPr lang="en-US"/>
          </a:p>
        </p:txBody>
      </p:sp>
      <p:sp>
        <p:nvSpPr>
          <p:cNvPr id="6" name="Footer Placeholder 5">
            <a:extLst>
              <a:ext uri="{FF2B5EF4-FFF2-40B4-BE49-F238E27FC236}">
                <a16:creationId xmlns:a16="http://schemas.microsoft.com/office/drawing/2014/main" id="{8462813C-5702-7142-8D76-9DDA4FCBC5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C637939-C725-9D4E-B29E-5E4DF2BE85BB}"/>
              </a:ext>
            </a:extLst>
          </p:cNvPr>
          <p:cNvSpPr>
            <a:spLocks noGrp="1"/>
          </p:cNvSpPr>
          <p:nvPr>
            <p:ph type="sldNum" sz="quarter" idx="12"/>
          </p:nvPr>
        </p:nvSpPr>
        <p:spPr>
          <a:xfrm>
            <a:off x="8610600" y="6356350"/>
            <a:ext cx="2743200" cy="365125"/>
          </a:xfrm>
          <a:prstGeom prst="rect">
            <a:avLst/>
          </a:prstGeom>
        </p:spPr>
        <p:txBody>
          <a:bodyPr/>
          <a:lstStyle/>
          <a:p>
            <a:fld id="{7B6CA659-B14D-7947-B5EC-61E33D9A0953}" type="slidenum">
              <a:rPr/>
              <a:t>‹#›</a:t>
            </a:fld>
            <a:endParaRPr lang="en-US"/>
          </a:p>
        </p:txBody>
      </p:sp>
    </p:spTree>
    <p:extLst>
      <p:ext uri="{BB962C8B-B14F-4D97-AF65-F5344CB8AC3E}">
        <p14:creationId xmlns:p14="http://schemas.microsoft.com/office/powerpoint/2010/main" val="3965455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5CCB-219B-1F47-8007-FC4FA6A4B9E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2C1F4D-5FCB-9B40-9944-FAD50011181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1B8DD5-0242-0C48-9ECE-BC9C39BF935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7DFEF-78B4-3949-93AE-D24B583AFE20}"/>
              </a:ext>
            </a:extLst>
          </p:cNvPr>
          <p:cNvSpPr>
            <a:spLocks noGrp="1"/>
          </p:cNvSpPr>
          <p:nvPr>
            <p:ph type="dt" sz="half" idx="10"/>
          </p:nvPr>
        </p:nvSpPr>
        <p:spPr>
          <a:xfrm>
            <a:off x="838200" y="6356350"/>
            <a:ext cx="2743200" cy="365125"/>
          </a:xfrm>
          <a:prstGeom prst="rect">
            <a:avLst/>
          </a:prstGeom>
        </p:spPr>
        <p:txBody>
          <a:bodyPr/>
          <a:lstStyle/>
          <a:p>
            <a:fld id="{E7F87621-5070-8F46-828D-DBFDEABB9BE7}" type="datetimeFigureOut">
              <a:rPr lang="en-US"/>
              <a:t>11/17/2021</a:t>
            </a:fld>
            <a:endParaRPr lang="en-US"/>
          </a:p>
        </p:txBody>
      </p:sp>
      <p:sp>
        <p:nvSpPr>
          <p:cNvPr id="6" name="Footer Placeholder 5">
            <a:extLst>
              <a:ext uri="{FF2B5EF4-FFF2-40B4-BE49-F238E27FC236}">
                <a16:creationId xmlns:a16="http://schemas.microsoft.com/office/drawing/2014/main" id="{C6C06445-031A-5347-A53E-523AE2221A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45210D2-0510-2144-8FBC-A55C48139B30}"/>
              </a:ext>
            </a:extLst>
          </p:cNvPr>
          <p:cNvSpPr>
            <a:spLocks noGrp="1"/>
          </p:cNvSpPr>
          <p:nvPr>
            <p:ph type="sldNum" sz="quarter" idx="12"/>
          </p:nvPr>
        </p:nvSpPr>
        <p:spPr>
          <a:xfrm>
            <a:off x="8610600" y="6356350"/>
            <a:ext cx="2743200" cy="365125"/>
          </a:xfrm>
          <a:prstGeom prst="rect">
            <a:avLst/>
          </a:prstGeom>
        </p:spPr>
        <p:txBody>
          <a:bodyPr/>
          <a:lstStyle/>
          <a:p>
            <a:fld id="{7B6CA659-B14D-7947-B5EC-61E33D9A0953}" type="slidenum">
              <a:rPr/>
              <a:t>‹#›</a:t>
            </a:fld>
            <a:endParaRPr lang="en-US"/>
          </a:p>
        </p:txBody>
      </p:sp>
    </p:spTree>
    <p:extLst>
      <p:ext uri="{BB962C8B-B14F-4D97-AF65-F5344CB8AC3E}">
        <p14:creationId xmlns:p14="http://schemas.microsoft.com/office/powerpoint/2010/main" val="300042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75000">
              <a:schemeClr val="accent2">
                <a:lumMod val="40000"/>
                <a:lumOff val="60000"/>
              </a:schemeClr>
            </a:gs>
            <a:gs pos="88000">
              <a:schemeClr val="accent2">
                <a:lumMod val="40000"/>
                <a:lumOff val="60000"/>
              </a:schemeClr>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F67417-EB03-CF4D-B05E-D4465E58BCDE}"/>
              </a:ext>
            </a:extLst>
          </p:cNvPr>
          <p:cNvSpPr>
            <a:spLocks noGrp="1"/>
          </p:cNvSpPr>
          <p:nvPr>
            <p:ph type="title"/>
          </p:nvPr>
        </p:nvSpPr>
        <p:spPr>
          <a:xfrm>
            <a:off x="838200" y="321584"/>
            <a:ext cx="10515600" cy="984704"/>
          </a:xfrm>
          <a:prstGeom prst="rect">
            <a:avLst/>
          </a:prstGeom>
        </p:spPr>
        <p:txBody>
          <a:bodyPr vert="horz" lIns="91440" tIns="45720" rIns="91440" bIns="45720" numCol="1" rtlCol="0" anchor="t">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655E44A2-BE7F-5D4F-A4D7-E79493A082E0}"/>
              </a:ext>
            </a:extLst>
          </p:cNvPr>
          <p:cNvSpPr>
            <a:spLocks noGrp="1"/>
          </p:cNvSpPr>
          <p:nvPr>
            <p:ph type="body" idx="1"/>
          </p:nvPr>
        </p:nvSpPr>
        <p:spPr>
          <a:xfrm>
            <a:off x="838200" y="1436915"/>
            <a:ext cx="10515600" cy="4469615"/>
          </a:xfrm>
          <a:prstGeom prst="rect">
            <a:avLst/>
          </a:prstGeom>
        </p:spPr>
        <p:txBody>
          <a:bodyPr vert="horz" lIns="91440" tIns="45720" rIns="91440" bIns="45720" rtlCol="0">
            <a:normAutofit/>
          </a:bodyPr>
          <a:lstStyle/>
          <a:p>
            <a:pPr marL="357188" lvl="0" indent="-357188"/>
            <a:r>
              <a:rPr lang="en-US"/>
              <a:t>Click to edit Master text styles</a:t>
            </a:r>
          </a:p>
          <a:p>
            <a:pPr marL="714375" lvl="1" indent="-357188"/>
            <a:r>
              <a:rPr lang="en-US"/>
              <a:t>Second level</a:t>
            </a:r>
          </a:p>
          <a:p>
            <a:pPr marL="1120775" lvl="2" indent="-406400"/>
            <a:r>
              <a:rPr lang="en-US"/>
              <a:t>Third level</a:t>
            </a:r>
          </a:p>
          <a:p>
            <a:pPr lvl="3"/>
            <a:endParaRPr lang="en-US"/>
          </a:p>
        </p:txBody>
      </p:sp>
      <p:sp>
        <p:nvSpPr>
          <p:cNvPr id="10" name="TextBox 9">
            <a:extLst>
              <a:ext uri="{FF2B5EF4-FFF2-40B4-BE49-F238E27FC236}">
                <a16:creationId xmlns:a16="http://schemas.microsoft.com/office/drawing/2014/main" id="{6E9C26C2-8BA2-1543-8193-CB2A936EA721}"/>
              </a:ext>
            </a:extLst>
          </p:cNvPr>
          <p:cNvSpPr txBox="1"/>
          <p:nvPr userDrawn="1"/>
        </p:nvSpPr>
        <p:spPr>
          <a:xfrm>
            <a:off x="838200" y="6006727"/>
            <a:ext cx="10515600" cy="523220"/>
          </a:xfrm>
          <a:prstGeom prst="rect">
            <a:avLst/>
          </a:prstGeom>
          <a:noFill/>
        </p:spPr>
        <p:txBody>
          <a:bodyPr wrap="square" rtlCol="0">
            <a:spAutoFit/>
          </a:bodyPr>
          <a:lstStyle/>
          <a:p>
            <a:r>
              <a:rPr lang="en-US" sz="2800" b="1" i="0">
                <a:solidFill>
                  <a:schemeClr val="accent2">
                    <a:lumMod val="75000"/>
                  </a:schemeClr>
                </a:solidFill>
                <a:latin typeface="Calibri" panose="020F0502020204030204" pitchFamily="34" charset="0"/>
                <a:cs typeface="Calibri" panose="020F0502020204030204" pitchFamily="34" charset="0"/>
              </a:rPr>
              <a:t>Topic 64: Leiomyoma &amp; adenomyosis. Mini-lecture</a:t>
            </a:r>
          </a:p>
        </p:txBody>
      </p:sp>
    </p:spTree>
    <p:extLst>
      <p:ext uri="{BB962C8B-B14F-4D97-AF65-F5344CB8AC3E}">
        <p14:creationId xmlns:p14="http://schemas.microsoft.com/office/powerpoint/2010/main" val="3967097188"/>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49" r:id="rId4"/>
    <p:sldLayoutId id="2147483651"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lang="en-US" sz="3200" b="1" i="0" kern="1200">
          <a:solidFill>
            <a:schemeClr val="tx1"/>
          </a:solidFill>
          <a:latin typeface="Calibri" panose="020F0502020204030204" pitchFamily="34" charset="0"/>
          <a:ea typeface="+mj-ea"/>
          <a:cs typeface="Calibri" panose="020F0502020204030204" pitchFamily="34" charset="0"/>
        </a:defRPr>
      </a:lvl1pPr>
    </p:titleStyle>
    <p:bodyStyle>
      <a:lvl1pPr marL="360363" indent="-360363" algn="l" defTabSz="914400" rtl="0" eaLnBrk="1" latinLnBrk="0" hangingPunct="1">
        <a:lnSpc>
          <a:spcPct val="90000"/>
        </a:lnSpc>
        <a:spcBef>
          <a:spcPts val="1000"/>
        </a:spcBef>
        <a:buFont typeface="Arial" panose="020B0604020202020204" pitchFamily="34" charset="0"/>
        <a:buChar char="•"/>
        <a:tabLst/>
        <a:defRPr lang="en-US" sz="2800" b="0" i="0" kern="1200">
          <a:solidFill>
            <a:schemeClr val="tx1"/>
          </a:solidFill>
          <a:latin typeface="Calibri" panose="020F0502020204030204" pitchFamily="34" charset="0"/>
          <a:ea typeface="+mn-ea"/>
          <a:cs typeface="Calibri" panose="020F0502020204030204" pitchFamily="34" charset="0"/>
        </a:defRPr>
      </a:lvl1pPr>
      <a:lvl2pPr marL="763588" indent="-403225" algn="l" defTabSz="914400" rtl="0" eaLnBrk="1" latinLnBrk="0" hangingPunct="1">
        <a:lnSpc>
          <a:spcPct val="90000"/>
        </a:lnSpc>
        <a:spcBef>
          <a:spcPts val="500"/>
        </a:spcBef>
        <a:buFont typeface="Arial" panose="020B0604020202020204" pitchFamily="34" charset="0"/>
        <a:buChar char="•"/>
        <a:tabLst/>
        <a:defRPr lang="en-US" sz="2400" b="0" i="0" kern="1200">
          <a:solidFill>
            <a:schemeClr val="tx1"/>
          </a:solidFill>
          <a:latin typeface="Calibri" panose="020F0502020204030204" pitchFamily="34" charset="0"/>
          <a:ea typeface="+mn-ea"/>
          <a:cs typeface="Calibri" panose="020F0502020204030204" pitchFamily="34" charset="0"/>
        </a:defRPr>
      </a:lvl2pPr>
      <a:lvl3pPr marL="1066800" indent="-346075" algn="l" defTabSz="914400" rtl="0" eaLnBrk="1" latinLnBrk="0" hangingPunct="1">
        <a:lnSpc>
          <a:spcPct val="90000"/>
        </a:lnSpc>
        <a:spcBef>
          <a:spcPts val="500"/>
        </a:spcBef>
        <a:buFont typeface="Arial" panose="020B0604020202020204" pitchFamily="34" charset="0"/>
        <a:buChar char="•"/>
        <a:tabLst/>
        <a:defRPr lang="en-US" sz="2400" b="0" i="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800" b="0" i="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14.xml"/><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15.xml"/><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25.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1.xml"/><Relationship Id="rId7" Type="http://schemas.openxmlformats.org/officeDocument/2006/relationships/diagramQuickStyle" Target="../diagrams/quickStyle3.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32.xml"/><Relationship Id="rId9" Type="http://schemas.microsoft.com/office/2007/relationships/diagramDrawing" Target="../diagrams/drawing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diagramData" Target="../diagrams/data4.xml"/><Relationship Id="rId11" Type="http://schemas.openxmlformats.org/officeDocument/2006/relationships/image" Target="../media/image1.png"/><Relationship Id="rId5" Type="http://schemas.openxmlformats.org/officeDocument/2006/relationships/image" Target="../media/image35.png"/><Relationship Id="rId10" Type="http://schemas.microsoft.com/office/2007/relationships/diagramDrawing" Target="../diagrams/drawing4.xml"/><Relationship Id="rId4" Type="http://schemas.openxmlformats.org/officeDocument/2006/relationships/notesSlide" Target="../notesSlides/notesSlide35.xml"/><Relationship Id="rId9" Type="http://schemas.openxmlformats.org/officeDocument/2006/relationships/diagramColors" Target="../diagrams/colors4.xml"/></Relationships>
</file>

<file path=ppt/slides/_rels/slide3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slideLayout" Target="../slideLayouts/slideLayout1.xml"/><Relationship Id="rId7" Type="http://schemas.openxmlformats.org/officeDocument/2006/relationships/image" Target="../media/image38.jpe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notesSlide" Target="../notesSlides/notesSlide36.xml"/><Relationship Id="rId9"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18" Type="http://schemas.openxmlformats.org/officeDocument/2006/relationships/diagramColors" Target="../diagrams/colors7.xml"/><Relationship Id="rId3" Type="http://schemas.openxmlformats.org/officeDocument/2006/relationships/slideLayout" Target="../slideLayouts/slideLayout2.xml"/><Relationship Id="rId21" Type="http://schemas.openxmlformats.org/officeDocument/2006/relationships/diagramLayout" Target="../diagrams/layout8.xml"/><Relationship Id="rId7" Type="http://schemas.openxmlformats.org/officeDocument/2006/relationships/diagramQuickStyle" Target="../diagrams/quickStyle5.xml"/><Relationship Id="rId12" Type="http://schemas.openxmlformats.org/officeDocument/2006/relationships/diagramQuickStyle" Target="../diagrams/quickStyle6.xml"/><Relationship Id="rId17" Type="http://schemas.openxmlformats.org/officeDocument/2006/relationships/diagramQuickStyle" Target="../diagrams/quickStyle7.xml"/><Relationship Id="rId25" Type="http://schemas.openxmlformats.org/officeDocument/2006/relationships/image" Target="../media/image1.png"/><Relationship Id="rId2" Type="http://schemas.openxmlformats.org/officeDocument/2006/relationships/audio" Target="../media/media38.m4a"/><Relationship Id="rId16" Type="http://schemas.openxmlformats.org/officeDocument/2006/relationships/diagramLayout" Target="../diagrams/layout7.xml"/><Relationship Id="rId20" Type="http://schemas.openxmlformats.org/officeDocument/2006/relationships/diagramData" Target="../diagrams/data8.xml"/><Relationship Id="rId1" Type="http://schemas.microsoft.com/office/2007/relationships/media" Target="../media/media38.m4a"/><Relationship Id="rId6" Type="http://schemas.openxmlformats.org/officeDocument/2006/relationships/diagramLayout" Target="../diagrams/layout5.xml"/><Relationship Id="rId11" Type="http://schemas.openxmlformats.org/officeDocument/2006/relationships/diagramLayout" Target="../diagrams/layout6.xml"/><Relationship Id="rId24" Type="http://schemas.microsoft.com/office/2007/relationships/diagramDrawing" Target="../diagrams/drawing8.xml"/><Relationship Id="rId5" Type="http://schemas.openxmlformats.org/officeDocument/2006/relationships/diagramData" Target="../diagrams/data5.xml"/><Relationship Id="rId15" Type="http://schemas.openxmlformats.org/officeDocument/2006/relationships/diagramData" Target="../diagrams/data7.xml"/><Relationship Id="rId23" Type="http://schemas.openxmlformats.org/officeDocument/2006/relationships/diagramColors" Target="../diagrams/colors8.xml"/><Relationship Id="rId10" Type="http://schemas.openxmlformats.org/officeDocument/2006/relationships/diagramData" Target="../diagrams/data6.xml"/><Relationship Id="rId19" Type="http://schemas.microsoft.com/office/2007/relationships/diagramDrawing" Target="../diagrams/drawing7.xml"/><Relationship Id="rId4" Type="http://schemas.openxmlformats.org/officeDocument/2006/relationships/notesSlide" Target="../notesSlides/notesSlide38.xml"/><Relationship Id="rId9" Type="http://schemas.microsoft.com/office/2007/relationships/diagramDrawing" Target="../diagrams/drawing5.xml"/><Relationship Id="rId14" Type="http://schemas.microsoft.com/office/2007/relationships/diagramDrawing" Target="../diagrams/drawing6.xml"/><Relationship Id="rId22"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slideLayout" Target="../slideLayouts/slideLayout1.xml"/><Relationship Id="rId7" Type="http://schemas.openxmlformats.org/officeDocument/2006/relationships/diagramQuickStyle" Target="../diagrams/quickStyle9.xml"/><Relationship Id="rId12" Type="http://schemas.openxmlformats.org/officeDocument/2006/relationships/image" Target="../media/image1.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diagramLayout" Target="../diagrams/layout9.xml"/><Relationship Id="rId11" Type="http://schemas.openxmlformats.org/officeDocument/2006/relationships/image" Target="../media/image43.png"/><Relationship Id="rId5" Type="http://schemas.openxmlformats.org/officeDocument/2006/relationships/diagramData" Target="../diagrams/data9.xml"/><Relationship Id="rId10" Type="http://schemas.openxmlformats.org/officeDocument/2006/relationships/image" Target="../media/image42.png"/><Relationship Id="rId4" Type="http://schemas.openxmlformats.org/officeDocument/2006/relationships/notesSlide" Target="../notesSlides/notesSlide39.xml"/><Relationship Id="rId9" Type="http://schemas.microsoft.com/office/2007/relationships/diagramDrawing" Target="../diagrams/drawing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slideLayout" Target="../slideLayouts/slideLayout2.xml"/><Relationship Id="rId7" Type="http://schemas.openxmlformats.org/officeDocument/2006/relationships/diagramQuickStyle" Target="../diagrams/quickStyle10.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diagramLayout" Target="../diagrams/layout10.xml"/><Relationship Id="rId5" Type="http://schemas.openxmlformats.org/officeDocument/2006/relationships/diagramData" Target="../diagrams/data10.xml"/><Relationship Id="rId10" Type="http://schemas.openxmlformats.org/officeDocument/2006/relationships/image" Target="../media/image1.png"/><Relationship Id="rId4" Type="http://schemas.openxmlformats.org/officeDocument/2006/relationships/notesSlide" Target="../notesSlides/notesSlide40.xml"/><Relationship Id="rId9" Type="http://schemas.microsoft.com/office/2007/relationships/diagramDrawing" Target="../diagrams/drawing1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1.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1.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1.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1.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1.png"/><Relationship Id="rId4"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err="1"/>
              <a:t>Khái</a:t>
            </a:r>
            <a:r>
              <a:rPr lang="en-US"/>
              <a:t> </a:t>
            </a:r>
            <a:r>
              <a:rPr lang="en-US" err="1"/>
              <a:t>lược</a:t>
            </a:r>
            <a:r>
              <a:rPr lang="en-US"/>
              <a:t> các </a:t>
            </a:r>
            <a:r>
              <a:rPr lang="en-US" err="1"/>
              <a:t>luận</a:t>
            </a:r>
            <a:r>
              <a:rPr lang="en-US"/>
              <a:t> </a:t>
            </a:r>
            <a:r>
              <a:rPr lang="en-US" err="1"/>
              <a:t>điểm</a:t>
            </a:r>
            <a:r>
              <a:rPr lang="en-US"/>
              <a:t> </a:t>
            </a:r>
            <a:r>
              <a:rPr lang="en-US" err="1"/>
              <a:t>đương</a:t>
            </a:r>
            <a:r>
              <a:rPr lang="en-US"/>
              <a:t> </a:t>
            </a:r>
            <a:r>
              <a:rPr lang="en-US" err="1"/>
              <a:t>đại</a:t>
            </a:r>
            <a:r>
              <a:rPr lang="en-US"/>
              <a:t> </a:t>
            </a:r>
            <a:r>
              <a:rPr lang="en-US" err="1"/>
              <a:t>về</a:t>
            </a:r>
            <a:r>
              <a:rPr lang="en-US"/>
              <a:t> </a:t>
            </a:r>
            <a:r>
              <a:rPr lang="en-US" err="1"/>
              <a:t>bệnh</a:t>
            </a:r>
            <a:r>
              <a:rPr lang="en-US"/>
              <a:t> </a:t>
            </a:r>
            <a:r>
              <a:rPr lang="en-US" err="1"/>
              <a:t>sinh</a:t>
            </a:r>
            <a:r>
              <a:rPr lang="en-US"/>
              <a:t> </a:t>
            </a:r>
            <a:r>
              <a:rPr lang="en-US" err="1"/>
              <a:t>của</a:t>
            </a:r>
            <a:r>
              <a:rPr lang="en-US"/>
              <a:t> u </a:t>
            </a:r>
            <a:r>
              <a:rPr lang="en-US" err="1"/>
              <a:t>xơ-cơ</a:t>
            </a:r>
            <a:r>
              <a:rPr lang="en-US"/>
              <a:t> </a:t>
            </a:r>
            <a:r>
              <a:rPr lang="en-US" err="1"/>
              <a:t>tử</a:t>
            </a:r>
            <a:r>
              <a:rPr lang="en-US"/>
              <a:t> </a:t>
            </a:r>
            <a:r>
              <a:rPr lang="en-US" err="1"/>
              <a:t>cung</a:t>
            </a:r>
            <a:r>
              <a:rPr lang="en-US"/>
              <a:t> và những quan điểm điều trị hiện hành</a:t>
            </a:r>
          </a:p>
        </p:txBody>
      </p:sp>
      <p:sp>
        <p:nvSpPr>
          <p:cNvPr id="3" name="Subtitle 2"/>
          <p:cNvSpPr>
            <a:spLocks noGrp="1"/>
          </p:cNvSpPr>
          <p:nvPr>
            <p:ph type="subTitle" idx="1"/>
          </p:nvPr>
        </p:nvSpPr>
        <p:spPr>
          <a:xfrm>
            <a:off x="1524000" y="3602038"/>
            <a:ext cx="9144000" cy="1655762"/>
          </a:xfrm>
        </p:spPr>
        <p:txBody>
          <a:bodyPr/>
          <a:lstStyle/>
          <a:p>
            <a:r>
              <a:rPr lang="en-US" err="1"/>
              <a:t>Âu</a:t>
            </a:r>
            <a:r>
              <a:rPr lang="en-US"/>
              <a:t> </a:t>
            </a:r>
            <a:r>
              <a:rPr lang="en-US" err="1"/>
              <a:t>Nhựt</a:t>
            </a:r>
            <a:r>
              <a:rPr lang="en-US"/>
              <a:t> </a:t>
            </a:r>
            <a:r>
              <a:rPr lang="en-US" err="1"/>
              <a:t>Luân</a:t>
            </a:r>
            <a:endParaRPr lang="en-US"/>
          </a:p>
        </p:txBody>
      </p:sp>
      <p:pic>
        <p:nvPicPr>
          <p:cNvPr id="6" name="Online Media 5" descr="Introduction">
            <a:hlinkClick r:id="" action="ppaction://media"/>
            <a:extLst>
              <a:ext uri="{FF2B5EF4-FFF2-40B4-BE49-F238E27FC236}">
                <a16:creationId xmlns:a16="http://schemas.microsoft.com/office/drawing/2014/main" id="{7DA15EFC-8785-B244-B573-671452D94F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49214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284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5DBA9A-928F-1C41-9A3E-C2CADAC2F43D}"/>
              </a:ext>
            </a:extLst>
          </p:cNvPr>
          <p:cNvSpPr>
            <a:spLocks noGrp="1"/>
          </p:cNvSpPr>
          <p:nvPr>
            <p:ph sz="half" idx="1"/>
          </p:nvPr>
        </p:nvSpPr>
        <p:spPr/>
        <p:txBody>
          <a:bodyPr>
            <a:normAutofit/>
          </a:bodyPr>
          <a:lstStyle/>
          <a:p>
            <a:r>
              <a:rPr lang="vi-VN"/>
              <a:t>Profile miRNA khác biệt dẫn đến khác biệt trong:</a:t>
            </a:r>
          </a:p>
          <a:p>
            <a:pPr lvl="1"/>
            <a:r>
              <a:rPr lang="vi-VN"/>
              <a:t>Điều hòa phiên mã</a:t>
            </a:r>
          </a:p>
          <a:p>
            <a:pPr lvl="1"/>
            <a:r>
              <a:rPr lang="vi-VN"/>
              <a:t>Kiểm soát dịch mã</a:t>
            </a:r>
          </a:p>
          <a:p>
            <a:r>
              <a:rPr lang="vi-VN"/>
              <a:t>Thể hiện trên lâm sàng là các u khác nhau về:</a:t>
            </a:r>
          </a:p>
          <a:p>
            <a:pPr lvl="1"/>
            <a:r>
              <a:rPr lang="vi-VN"/>
              <a:t>Cấu tạo mô học</a:t>
            </a:r>
          </a:p>
          <a:p>
            <a:pPr lvl="1"/>
            <a:r>
              <a:rPr lang="vi-VN"/>
              <a:t>Đáp ứng với điều trị (với SPRM)</a:t>
            </a:r>
          </a:p>
          <a:p>
            <a:r>
              <a:rPr lang="vi-VN"/>
              <a:t>miRNA trở thành marker cho chẩn đoán, tiên lượng, điều trị</a:t>
            </a:r>
          </a:p>
        </p:txBody>
      </p:sp>
      <p:sp>
        <p:nvSpPr>
          <p:cNvPr id="4" name="Title 3">
            <a:extLst>
              <a:ext uri="{FF2B5EF4-FFF2-40B4-BE49-F238E27FC236}">
                <a16:creationId xmlns:a16="http://schemas.microsoft.com/office/drawing/2014/main" id="{951989F9-795E-5A49-9496-1B1D9408C7C4}"/>
              </a:ext>
            </a:extLst>
          </p:cNvPr>
          <p:cNvSpPr>
            <a:spLocks noGrp="1"/>
          </p:cNvSpPr>
          <p:nvPr>
            <p:ph type="title"/>
          </p:nvPr>
        </p:nvSpPr>
        <p:spPr/>
        <p:txBody>
          <a:bodyPr>
            <a:normAutofit/>
          </a:bodyPr>
          <a:lstStyle/>
          <a:p>
            <a:r>
              <a:rPr lang="vi-VN"/>
              <a:t>Yếu tố epigenetic: các u xơ-cơ tử cung khác nhau về miRNA</a:t>
            </a:r>
            <a:endParaRPr lang="en-US"/>
          </a:p>
        </p:txBody>
      </p:sp>
      <p:sp>
        <p:nvSpPr>
          <p:cNvPr id="3" name="Content Placeholder 2">
            <a:extLst>
              <a:ext uri="{FF2B5EF4-FFF2-40B4-BE49-F238E27FC236}">
                <a16:creationId xmlns:a16="http://schemas.microsoft.com/office/drawing/2014/main" id="{95E440C1-C750-3642-8EC9-70B81AED2112}"/>
              </a:ext>
            </a:extLst>
          </p:cNvPr>
          <p:cNvSpPr>
            <a:spLocks noGrp="1"/>
          </p:cNvSpPr>
          <p:nvPr>
            <p:ph sz="half" idx="2"/>
          </p:nvPr>
        </p:nvSpPr>
        <p:spPr/>
        <p:txBody>
          <a:bodyPr/>
          <a:lstStyle/>
          <a:p>
            <a:endParaRPr lang="en-US"/>
          </a:p>
        </p:txBody>
      </p:sp>
      <p:pic>
        <p:nvPicPr>
          <p:cNvPr id="6" name="Picture 3">
            <a:extLst>
              <a:ext uri="{FF2B5EF4-FFF2-40B4-BE49-F238E27FC236}">
                <a16:creationId xmlns:a16="http://schemas.microsoft.com/office/drawing/2014/main" id="{38381ADD-82D8-2B46-8CD5-BD3FF7AAD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1457325"/>
            <a:ext cx="5181600" cy="4437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Online Media 6" descr="micro RNA profile">
            <a:hlinkClick r:id="" action="ppaction://media"/>
            <a:extLst>
              <a:ext uri="{FF2B5EF4-FFF2-40B4-BE49-F238E27FC236}">
                <a16:creationId xmlns:a16="http://schemas.microsoft.com/office/drawing/2014/main" id="{FBDA6AB5-8F7E-874A-8EB2-41BCE33534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85918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361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4E3D-8D9C-6545-AEF9-D45AF10CA8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C9F097-5AE5-974B-9CDD-08E215C55524}"/>
              </a:ext>
            </a:extLst>
          </p:cNvPr>
          <p:cNvSpPr>
            <a:spLocks noGrp="1"/>
          </p:cNvSpPr>
          <p:nvPr>
            <p:ph idx="1"/>
          </p:nvPr>
        </p:nvSpPr>
        <p:spPr/>
        <p:txBody>
          <a:bodyPr/>
          <a:lstStyle/>
          <a:p>
            <a:endParaRPr lang="en-US"/>
          </a:p>
        </p:txBody>
      </p:sp>
      <p:pic>
        <p:nvPicPr>
          <p:cNvPr id="5" name="Picture 2">
            <a:extLst>
              <a:ext uri="{FF2B5EF4-FFF2-40B4-BE49-F238E27FC236}">
                <a16:creationId xmlns:a16="http://schemas.microsoft.com/office/drawing/2014/main" id="{A2A674AA-7EFE-A94B-8AAF-184A4D48A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28053"/>
            <a:ext cx="10515600" cy="55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Online Media 3" descr="Recorded Sound">
            <a:hlinkClick r:id="" action="ppaction://media"/>
            <a:extLst>
              <a:ext uri="{FF2B5EF4-FFF2-40B4-BE49-F238E27FC236}">
                <a16:creationId xmlns:a16="http://schemas.microsoft.com/office/drawing/2014/main" id="{0638C462-BBB4-4448-A69E-E7E2E05B30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90273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548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351AF-00A3-D146-B927-944FCD2A80F0}"/>
              </a:ext>
            </a:extLst>
          </p:cNvPr>
          <p:cNvSpPr>
            <a:spLocks noGrp="1"/>
          </p:cNvSpPr>
          <p:nvPr>
            <p:ph sz="half" idx="1"/>
          </p:nvPr>
        </p:nvSpPr>
        <p:spPr/>
        <p:txBody>
          <a:bodyPr>
            <a:normAutofit/>
          </a:bodyPr>
          <a:lstStyle/>
          <a:p>
            <a:endParaRPr lang="en-US"/>
          </a:p>
          <a:p>
            <a:endParaRPr lang="en-US"/>
          </a:p>
          <a:p>
            <a:endParaRPr lang="en-US"/>
          </a:p>
          <a:p>
            <a:endParaRPr lang="en-US"/>
          </a:p>
          <a:p>
            <a:endParaRPr lang="en-US"/>
          </a:p>
          <a:p>
            <a:endParaRPr lang="en-US"/>
          </a:p>
          <a:p>
            <a:r>
              <a:rPr lang="en-US"/>
              <a:t>Mỗi loại u xơ-cơ tử cung có vấn đề chủ đặc thù của, vì thế cần nhận diện chính xác vị trí</a:t>
            </a:r>
          </a:p>
        </p:txBody>
      </p:sp>
      <p:sp>
        <p:nvSpPr>
          <p:cNvPr id="4" name="Title 3">
            <a:extLst>
              <a:ext uri="{FF2B5EF4-FFF2-40B4-BE49-F238E27FC236}">
                <a16:creationId xmlns:a16="http://schemas.microsoft.com/office/drawing/2014/main" id="{6E5692D6-C710-5A4D-AB64-5C47AA490957}"/>
              </a:ext>
            </a:extLst>
          </p:cNvPr>
          <p:cNvSpPr>
            <a:spLocks noGrp="1"/>
          </p:cNvSpPr>
          <p:nvPr>
            <p:ph type="title"/>
          </p:nvPr>
        </p:nvSpPr>
        <p:spPr/>
        <p:txBody>
          <a:bodyPr>
            <a:normAutofit/>
          </a:bodyPr>
          <a:lstStyle/>
          <a:p>
            <a:r>
              <a:rPr lang="en-US" err="1"/>
              <a:t>Phân</a:t>
            </a:r>
            <a:r>
              <a:rPr lang="en-US"/>
              <a:t> </a:t>
            </a:r>
            <a:r>
              <a:rPr lang="en-US" err="1"/>
              <a:t>loại</a:t>
            </a:r>
            <a:r>
              <a:rPr lang="en-US"/>
              <a:t> leiomyomas </a:t>
            </a:r>
            <a:r>
              <a:rPr lang="en-US" err="1"/>
              <a:t>theo</a:t>
            </a:r>
            <a:r>
              <a:rPr lang="en-US"/>
              <a:t> </a:t>
            </a:r>
            <a:r>
              <a:rPr lang="en-US" err="1"/>
              <a:t>vị</a:t>
            </a:r>
            <a:r>
              <a:rPr lang="en-US"/>
              <a:t> </a:t>
            </a:r>
            <a:r>
              <a:rPr lang="en-US" err="1"/>
              <a:t>trí</a:t>
            </a:r>
            <a:r>
              <a:rPr lang="en-US"/>
              <a:t>, FIGO 2011 (updated 2018)</a:t>
            </a:r>
          </a:p>
        </p:txBody>
      </p:sp>
      <p:sp>
        <p:nvSpPr>
          <p:cNvPr id="6" name="Content Placeholder 5">
            <a:extLst>
              <a:ext uri="{FF2B5EF4-FFF2-40B4-BE49-F238E27FC236}">
                <a16:creationId xmlns:a16="http://schemas.microsoft.com/office/drawing/2014/main" id="{F4AA091A-9F9E-C647-A92A-0417B52510B3}"/>
              </a:ext>
            </a:extLst>
          </p:cNvPr>
          <p:cNvSpPr>
            <a:spLocks noGrp="1"/>
          </p:cNvSpPr>
          <p:nvPr>
            <p:ph sz="half" idx="2"/>
          </p:nvPr>
        </p:nvSpPr>
        <p:spPr/>
        <p:txBody>
          <a:bodyPr/>
          <a:lstStyle/>
          <a:p>
            <a:r>
              <a:rPr lang="en-US"/>
              <a:t>Các u xơ-cơ tử cung dưới niêm có khả năng gây AUB-L</a:t>
            </a:r>
          </a:p>
          <a:p>
            <a:pPr lvl="1"/>
            <a:r>
              <a:rPr lang="en-US"/>
              <a:t>L</a:t>
            </a:r>
            <a:r>
              <a:rPr lang="en-US" baseline="-25000"/>
              <a:t>SM 0</a:t>
            </a:r>
          </a:p>
          <a:p>
            <a:pPr lvl="1"/>
            <a:r>
              <a:rPr lang="en-US"/>
              <a:t>L</a:t>
            </a:r>
            <a:r>
              <a:rPr lang="en-US" baseline="-25000"/>
              <a:t>SM 1</a:t>
            </a:r>
          </a:p>
          <a:p>
            <a:pPr lvl="1"/>
            <a:r>
              <a:rPr lang="en-US"/>
              <a:t>L</a:t>
            </a:r>
            <a:r>
              <a:rPr lang="en-US" baseline="-25000"/>
              <a:t>SM 2</a:t>
            </a:r>
          </a:p>
          <a:p>
            <a:pPr lvl="1"/>
            <a:r>
              <a:rPr lang="en-US"/>
              <a:t>L</a:t>
            </a:r>
            <a:r>
              <a:rPr lang="en-US" baseline="-25000"/>
              <a:t>SM 3</a:t>
            </a:r>
          </a:p>
          <a:p>
            <a:r>
              <a:rPr lang="en-US"/>
              <a:t>Các u xơ-cơ tử cung dưới thanh mạc thường không triệu chứng</a:t>
            </a:r>
          </a:p>
          <a:p>
            <a:pPr lvl="1"/>
            <a:r>
              <a:rPr lang="en-US"/>
              <a:t>L</a:t>
            </a:r>
            <a:r>
              <a:rPr lang="en-US" baseline="-25000"/>
              <a:t>O 6</a:t>
            </a:r>
          </a:p>
          <a:p>
            <a:pPr lvl="1"/>
            <a:r>
              <a:rPr lang="en-US"/>
              <a:t>L</a:t>
            </a:r>
            <a:r>
              <a:rPr lang="en-US" baseline="-25000"/>
              <a:t>O 7</a:t>
            </a:r>
            <a:endParaRPr lang="en-US"/>
          </a:p>
        </p:txBody>
      </p:sp>
      <p:pic>
        <p:nvPicPr>
          <p:cNvPr id="7" name="Picture 2">
            <a:extLst>
              <a:ext uri="{FF2B5EF4-FFF2-40B4-BE49-F238E27FC236}">
                <a16:creationId xmlns:a16="http://schemas.microsoft.com/office/drawing/2014/main" id="{6985AD7A-63D2-F741-BDCF-D0E4F508DC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458097"/>
            <a:ext cx="5181600" cy="291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descr="Recorded Sound">
            <a:hlinkClick r:id="" action="ppaction://media"/>
            <a:extLst>
              <a:ext uri="{FF2B5EF4-FFF2-40B4-BE49-F238E27FC236}">
                <a16:creationId xmlns:a16="http://schemas.microsoft.com/office/drawing/2014/main" id="{7F429901-AAFA-9541-9822-8C214B87D1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34643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771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500D45-0196-7442-89EB-2B6534BB53CC}"/>
              </a:ext>
            </a:extLst>
          </p:cNvPr>
          <p:cNvSpPr>
            <a:spLocks noGrp="1"/>
          </p:cNvSpPr>
          <p:nvPr>
            <p:ph type="title"/>
          </p:nvPr>
        </p:nvSpPr>
        <p:spPr/>
        <p:txBody>
          <a:bodyPr/>
          <a:lstStyle/>
          <a:p>
            <a:r>
              <a:rPr lang="en-US"/>
              <a:t>Xác lập chẩn đoán qua siêu âm (IETA &amp; MUSA), SIS nếu là L</a:t>
            </a:r>
            <a:r>
              <a:rPr lang="en-US" baseline="-25000"/>
              <a:t>SM</a:t>
            </a:r>
          </a:p>
        </p:txBody>
      </p:sp>
      <p:sp>
        <p:nvSpPr>
          <p:cNvPr id="6" name="Content Placeholder 5">
            <a:extLst>
              <a:ext uri="{FF2B5EF4-FFF2-40B4-BE49-F238E27FC236}">
                <a16:creationId xmlns:a16="http://schemas.microsoft.com/office/drawing/2014/main" id="{6A265D4F-974E-084E-9119-6BB3F7A9151E}"/>
              </a:ext>
            </a:extLst>
          </p:cNvPr>
          <p:cNvSpPr>
            <a:spLocks noGrp="1"/>
          </p:cNvSpPr>
          <p:nvPr>
            <p:ph sz="half" idx="2"/>
          </p:nvPr>
        </p:nvSpPr>
        <p:spPr/>
        <p:txBody>
          <a:bodyPr/>
          <a:lstStyle/>
          <a:p>
            <a:endParaRPr lang="en-US"/>
          </a:p>
        </p:txBody>
      </p:sp>
      <p:pic>
        <p:nvPicPr>
          <p:cNvPr id="7" name="Content Placeholder 4">
            <a:extLst>
              <a:ext uri="{FF2B5EF4-FFF2-40B4-BE49-F238E27FC236}">
                <a16:creationId xmlns:a16="http://schemas.microsoft.com/office/drawing/2014/main" id="{93EAF3B9-885C-874E-BAED-D070530E15EA}"/>
              </a:ext>
            </a:extLst>
          </p:cNvPr>
          <p:cNvPicPr>
            <a:picLocks noChangeAspect="1"/>
          </p:cNvPicPr>
          <p:nvPr/>
        </p:nvPicPr>
        <p:blipFill>
          <a:blip r:embed="rId5"/>
          <a:stretch>
            <a:fillRect/>
          </a:stretch>
        </p:blipFill>
        <p:spPr>
          <a:xfrm>
            <a:off x="6172200" y="1444435"/>
            <a:ext cx="5181600" cy="4197531"/>
          </a:xfrm>
          <a:prstGeom prst="rect">
            <a:avLst/>
          </a:prstGeom>
          <a:ln>
            <a:solidFill>
              <a:schemeClr val="accent2">
                <a:lumMod val="50000"/>
              </a:schemeClr>
            </a:solidFill>
          </a:ln>
        </p:spPr>
      </p:pic>
      <p:sp>
        <p:nvSpPr>
          <p:cNvPr id="9" name="Content Placeholder 8">
            <a:extLst>
              <a:ext uri="{FF2B5EF4-FFF2-40B4-BE49-F238E27FC236}">
                <a16:creationId xmlns:a16="http://schemas.microsoft.com/office/drawing/2014/main" id="{FB64F9E3-2C02-7642-B89A-345F5D7ADDAA}"/>
              </a:ext>
            </a:extLst>
          </p:cNvPr>
          <p:cNvSpPr>
            <a:spLocks noGrp="1"/>
          </p:cNvSpPr>
          <p:nvPr>
            <p:ph sz="half" idx="1"/>
          </p:nvPr>
        </p:nvSpPr>
        <p:spPr/>
        <p:txBody>
          <a:bodyPr/>
          <a:lstStyle/>
          <a:p>
            <a:endParaRPr lang="en-US"/>
          </a:p>
        </p:txBody>
      </p:sp>
      <p:pic>
        <p:nvPicPr>
          <p:cNvPr id="10" name="Content Placeholder 7">
            <a:extLst>
              <a:ext uri="{FF2B5EF4-FFF2-40B4-BE49-F238E27FC236}">
                <a16:creationId xmlns:a16="http://schemas.microsoft.com/office/drawing/2014/main" id="{87CFAF4A-6C62-1642-8973-4128D47481BC}"/>
              </a:ext>
            </a:extLst>
          </p:cNvPr>
          <p:cNvPicPr>
            <a:picLocks noChangeAspect="1"/>
          </p:cNvPicPr>
          <p:nvPr/>
        </p:nvPicPr>
        <p:blipFill>
          <a:blip r:embed="rId6"/>
          <a:stretch>
            <a:fillRect/>
          </a:stretch>
        </p:blipFill>
        <p:spPr>
          <a:xfrm>
            <a:off x="838200" y="1444435"/>
            <a:ext cx="5181600" cy="4197531"/>
          </a:xfrm>
          <a:prstGeom prst="rect">
            <a:avLst/>
          </a:prstGeom>
          <a:ln>
            <a:solidFill>
              <a:schemeClr val="accent2">
                <a:lumMod val="50000"/>
              </a:schemeClr>
            </a:solidFill>
          </a:ln>
        </p:spPr>
      </p:pic>
      <p:pic>
        <p:nvPicPr>
          <p:cNvPr id="3" name="Online Media 2" descr="Ultrasound">
            <a:hlinkClick r:id="" action="ppaction://media"/>
            <a:extLst>
              <a:ext uri="{FF2B5EF4-FFF2-40B4-BE49-F238E27FC236}">
                <a16:creationId xmlns:a16="http://schemas.microsoft.com/office/drawing/2014/main" id="{E22286C5-E66C-BD41-B0EF-3498618E88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48111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719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E83D7E-0087-E144-8378-BE1A07C92CA0}"/>
              </a:ext>
            </a:extLst>
          </p:cNvPr>
          <p:cNvSpPr>
            <a:spLocks noGrp="1"/>
          </p:cNvSpPr>
          <p:nvPr>
            <p:ph sz="half" idx="1"/>
          </p:nvPr>
        </p:nvSpPr>
        <p:spPr/>
        <p:txBody>
          <a:bodyPr/>
          <a:lstStyle/>
          <a:p>
            <a:r>
              <a:rPr lang="vi-VN"/>
              <a:t>⅔ các u xơ-cơ tử cung là các u không gây ra bất cứ vấn đề / than phiền chủ nào</a:t>
            </a:r>
          </a:p>
          <a:p>
            <a:r>
              <a:rPr lang="vi-VN"/>
              <a:t>⅓ các u xơ-cơ tử cung là u gây ra vấn đề chủ, có thể là</a:t>
            </a:r>
          </a:p>
          <a:p>
            <a:pPr lvl="1"/>
            <a:r>
              <a:rPr lang="vi-VN"/>
              <a:t>AUB-L (các L</a:t>
            </a:r>
            <a:r>
              <a:rPr lang="vi-VN" baseline="-25000"/>
              <a:t>SM</a:t>
            </a:r>
            <a:r>
              <a:rPr lang="vi-VN"/>
              <a:t>)</a:t>
            </a:r>
          </a:p>
          <a:p>
            <a:pPr lvl="1"/>
            <a:r>
              <a:rPr lang="vi-VN"/>
              <a:t>Chèn ép</a:t>
            </a:r>
          </a:p>
          <a:p>
            <a:pPr lvl="1"/>
            <a:r>
              <a:rPr lang="vi-VN"/>
              <a:t>Đau do thoái hoá</a:t>
            </a:r>
          </a:p>
          <a:p>
            <a:pPr lvl="1"/>
            <a:r>
              <a:rPr lang="vi-VN"/>
              <a:t>Kết cục sản khoa xấu</a:t>
            </a:r>
          </a:p>
          <a:p>
            <a:pPr lvl="1"/>
            <a:r>
              <a:rPr lang="vi-VN"/>
              <a:t>Hiếm muộn (các L</a:t>
            </a:r>
            <a:r>
              <a:rPr lang="vi-VN" baseline="-25000"/>
              <a:t>SM</a:t>
            </a:r>
            <a:r>
              <a:rPr lang="vi-VN"/>
              <a:t>)</a:t>
            </a:r>
          </a:p>
        </p:txBody>
      </p:sp>
      <p:sp>
        <p:nvSpPr>
          <p:cNvPr id="4" name="Title 3">
            <a:extLst>
              <a:ext uri="{FF2B5EF4-FFF2-40B4-BE49-F238E27FC236}">
                <a16:creationId xmlns:a16="http://schemas.microsoft.com/office/drawing/2014/main" id="{C0BE6459-33E1-9641-B716-F72598860B11}"/>
              </a:ext>
            </a:extLst>
          </p:cNvPr>
          <p:cNvSpPr>
            <a:spLocks noGrp="1"/>
          </p:cNvSpPr>
          <p:nvPr>
            <p:ph type="title"/>
          </p:nvPr>
        </p:nvSpPr>
        <p:spPr/>
        <p:txBody>
          <a:bodyPr/>
          <a:lstStyle/>
          <a:p>
            <a:r>
              <a:rPr lang="en-US"/>
              <a:t>Nhận diện vấn đề chủ là nội dung trọng yếu khi tiếp cận</a:t>
            </a:r>
          </a:p>
        </p:txBody>
      </p:sp>
      <p:graphicFrame>
        <p:nvGraphicFramePr>
          <p:cNvPr id="5" name="Content Placeholder 3">
            <a:extLst>
              <a:ext uri="{FF2B5EF4-FFF2-40B4-BE49-F238E27FC236}">
                <a16:creationId xmlns:a16="http://schemas.microsoft.com/office/drawing/2014/main" id="{7B4B3413-A3C7-FB42-A718-D12CC0D68CFF}"/>
              </a:ext>
            </a:extLst>
          </p:cNvPr>
          <p:cNvGraphicFramePr>
            <a:graphicFrameLocks noGrp="1"/>
          </p:cNvGraphicFramePr>
          <p:nvPr>
            <p:ph sz="half" idx="2"/>
            <p:extLst>
              <p:ext uri="{D42A27DB-BD31-4B8C-83A1-F6EECF244321}">
                <p14:modId xmlns:p14="http://schemas.microsoft.com/office/powerpoint/2010/main" val="3218281798"/>
              </p:ext>
            </p:extLst>
          </p:nvPr>
        </p:nvGraphicFramePr>
        <p:xfrm>
          <a:off x="6172200" y="1457325"/>
          <a:ext cx="5181600" cy="44370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Online Media 5" descr="Semiology">
            <a:hlinkClick r:id="" action="ppaction://media"/>
            <a:extLst>
              <a:ext uri="{FF2B5EF4-FFF2-40B4-BE49-F238E27FC236}">
                <a16:creationId xmlns:a16="http://schemas.microsoft.com/office/drawing/2014/main" id="{3CD7E2C0-02FC-F24D-A270-282958EAC26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50847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376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E4A943-D4E8-7F4D-A14F-CD754045A2CF}"/>
              </a:ext>
            </a:extLst>
          </p:cNvPr>
          <p:cNvSpPr>
            <a:spLocks noGrp="1"/>
          </p:cNvSpPr>
          <p:nvPr>
            <p:ph sz="half" idx="1"/>
          </p:nvPr>
        </p:nvSpPr>
        <p:spPr/>
        <p:txBody>
          <a:bodyPr>
            <a:normAutofit/>
          </a:bodyPr>
          <a:lstStyle/>
          <a:p>
            <a:r>
              <a:rPr lang="vi-VN"/>
              <a:t>Xác định đúng vấn đề chủ của u xơ-cơ trong bệnh cảnh</a:t>
            </a:r>
            <a:endParaRPr lang="en-US"/>
          </a:p>
          <a:p>
            <a:r>
              <a:rPr lang="vi-VN"/>
              <a:t>Tham gia của các yếu tố khác vào bệnh cảnh</a:t>
            </a:r>
          </a:p>
          <a:p>
            <a:pPr lvl="1"/>
            <a:r>
              <a:rPr lang="vi-VN"/>
              <a:t>Leiomyoma là nguyên nhân?</a:t>
            </a:r>
          </a:p>
          <a:p>
            <a:pPr lvl="1"/>
            <a:r>
              <a:rPr lang="vi-VN"/>
              <a:t>Leiomyoma có mặt ngẫu nhiên?</a:t>
            </a:r>
          </a:p>
          <a:p>
            <a:r>
              <a:rPr lang="vi-VN"/>
              <a:t>Tham gia của các yếu tố tuỳ hành vào bệnh cảnh</a:t>
            </a:r>
          </a:p>
          <a:p>
            <a:pPr lvl="1"/>
            <a:r>
              <a:rPr lang="vi-VN"/>
              <a:t>Kế hoạch sinh con </a:t>
            </a:r>
          </a:p>
          <a:p>
            <a:pPr lvl="1"/>
            <a:r>
              <a:rPr lang="vi-VN"/>
              <a:t>Tuổi tác</a:t>
            </a:r>
          </a:p>
        </p:txBody>
      </p:sp>
      <p:sp>
        <p:nvSpPr>
          <p:cNvPr id="4" name="Title 3">
            <a:extLst>
              <a:ext uri="{FF2B5EF4-FFF2-40B4-BE49-F238E27FC236}">
                <a16:creationId xmlns:a16="http://schemas.microsoft.com/office/drawing/2014/main" id="{D34CD3D3-B230-5442-BF9C-C857F78337F4}"/>
              </a:ext>
            </a:extLst>
          </p:cNvPr>
          <p:cNvSpPr>
            <a:spLocks noGrp="1"/>
          </p:cNvSpPr>
          <p:nvPr>
            <p:ph type="title"/>
          </p:nvPr>
        </p:nvSpPr>
        <p:spPr/>
        <p:txBody>
          <a:bodyPr/>
          <a:lstStyle/>
          <a:p>
            <a:r>
              <a:rPr lang="en-US"/>
              <a:t>Cần phân tích vai trò của các yếu tố khác trong bệnh cảnh</a:t>
            </a:r>
          </a:p>
        </p:txBody>
      </p:sp>
      <p:graphicFrame>
        <p:nvGraphicFramePr>
          <p:cNvPr id="5" name="Content Placeholder 3">
            <a:extLst>
              <a:ext uri="{FF2B5EF4-FFF2-40B4-BE49-F238E27FC236}">
                <a16:creationId xmlns:a16="http://schemas.microsoft.com/office/drawing/2014/main" id="{A6A457CD-D588-FE43-A3DC-A4E932A3BED3}"/>
              </a:ext>
            </a:extLst>
          </p:cNvPr>
          <p:cNvGraphicFramePr>
            <a:graphicFrameLocks noGrp="1"/>
          </p:cNvGraphicFramePr>
          <p:nvPr>
            <p:ph sz="half" idx="2"/>
            <p:extLst>
              <p:ext uri="{D42A27DB-BD31-4B8C-83A1-F6EECF244321}">
                <p14:modId xmlns:p14="http://schemas.microsoft.com/office/powerpoint/2010/main" val="3869871124"/>
              </p:ext>
            </p:extLst>
          </p:nvPr>
        </p:nvGraphicFramePr>
        <p:xfrm>
          <a:off x="6172200" y="1457325"/>
          <a:ext cx="5181600" cy="44370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Online Media 5" descr="Recorded Sound">
            <a:hlinkClick r:id="" action="ppaction://media"/>
            <a:extLst>
              <a:ext uri="{FF2B5EF4-FFF2-40B4-BE49-F238E27FC236}">
                <a16:creationId xmlns:a16="http://schemas.microsoft.com/office/drawing/2014/main" id="{288F2CAB-F1D3-F14C-9E5A-C7B668E630A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84366" y="6045200"/>
            <a:ext cx="812800" cy="812800"/>
          </a:xfrm>
          <a:prstGeom prst="rect">
            <a:avLst/>
          </a:prstGeom>
        </p:spPr>
      </p:pic>
    </p:spTree>
    <p:extLst>
      <p:ext uri="{BB962C8B-B14F-4D97-AF65-F5344CB8AC3E}">
        <p14:creationId xmlns:p14="http://schemas.microsoft.com/office/powerpoint/2010/main" val="169576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912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Hiểu</a:t>
            </a:r>
            <a:r>
              <a:rPr lang="en-US"/>
              <a:t> </a:t>
            </a:r>
            <a:r>
              <a:rPr lang="en-US" err="1"/>
              <a:t>về</a:t>
            </a:r>
            <a:r>
              <a:rPr lang="en-US"/>
              <a:t> </a:t>
            </a:r>
            <a:r>
              <a:rPr lang="en-US" err="1"/>
              <a:t>bệnh</a:t>
            </a:r>
            <a:r>
              <a:rPr lang="en-US"/>
              <a:t> </a:t>
            </a:r>
            <a:r>
              <a:rPr lang="en-US" err="1"/>
              <a:t>học</a:t>
            </a:r>
            <a:r>
              <a:rPr lang="en-US"/>
              <a:t> leiomyoma </a:t>
            </a:r>
            <a:r>
              <a:rPr lang="en-US" err="1"/>
              <a:t>làm</a:t>
            </a:r>
            <a:r>
              <a:rPr lang="en-US"/>
              <a:t> </a:t>
            </a:r>
            <a:r>
              <a:rPr lang="en-US" err="1"/>
              <a:t>thay</a:t>
            </a:r>
            <a:r>
              <a:rPr lang="en-US"/>
              <a:t> </a:t>
            </a:r>
            <a:r>
              <a:rPr lang="en-US" err="1"/>
              <a:t>đổi</a:t>
            </a:r>
            <a:r>
              <a:rPr lang="en-US"/>
              <a:t> </a:t>
            </a:r>
            <a:r>
              <a:rPr lang="en-US" err="1"/>
              <a:t>tư</a:t>
            </a:r>
            <a:r>
              <a:rPr lang="en-US"/>
              <a:t> </a:t>
            </a:r>
            <a:r>
              <a:rPr lang="en-US" err="1"/>
              <a:t>duy tiếp cận</a:t>
            </a:r>
            <a:endParaRPr lang="en-US"/>
          </a:p>
        </p:txBody>
      </p:sp>
      <p:sp>
        <p:nvSpPr>
          <p:cNvPr id="3" name="Content Placeholder 2"/>
          <p:cNvSpPr>
            <a:spLocks noGrp="1"/>
          </p:cNvSpPr>
          <p:nvPr>
            <p:ph idx="1"/>
          </p:nvPr>
        </p:nvSpPr>
        <p:spPr/>
        <p:txBody>
          <a:bodyPr>
            <a:normAutofit/>
          </a:bodyPr>
          <a:lstStyle/>
          <a:p>
            <a:r>
              <a:rPr lang="en-US" err="1"/>
              <a:t>Bệnh</a:t>
            </a:r>
            <a:r>
              <a:rPr lang="en-US"/>
              <a:t> </a:t>
            </a:r>
            <a:r>
              <a:rPr lang="en-US" err="1"/>
              <a:t>lí</a:t>
            </a:r>
            <a:r>
              <a:rPr lang="en-US"/>
              <a:t> </a:t>
            </a:r>
            <a:r>
              <a:rPr lang="en-US" err="1"/>
              <a:t>xuất</a:t>
            </a:r>
            <a:r>
              <a:rPr lang="en-US"/>
              <a:t> </a:t>
            </a:r>
            <a:r>
              <a:rPr lang="en-US" err="1"/>
              <a:t>phát</a:t>
            </a:r>
            <a:r>
              <a:rPr lang="en-US"/>
              <a:t> </a:t>
            </a:r>
            <a:r>
              <a:rPr lang="en-US" err="1"/>
              <a:t>từ</a:t>
            </a:r>
            <a:r>
              <a:rPr lang="en-US"/>
              <a:t> </a:t>
            </a:r>
            <a:r>
              <a:rPr lang="en-US" err="1"/>
              <a:t>chuyển</a:t>
            </a:r>
            <a:r>
              <a:rPr lang="en-US"/>
              <a:t> </a:t>
            </a:r>
            <a:r>
              <a:rPr lang="en-US" err="1"/>
              <a:t>đổi</a:t>
            </a:r>
            <a:r>
              <a:rPr lang="en-US"/>
              <a:t> </a:t>
            </a:r>
            <a:r>
              <a:rPr lang="en-US" err="1"/>
              <a:t>tế</a:t>
            </a:r>
            <a:r>
              <a:rPr lang="en-US"/>
              <a:t> </a:t>
            </a:r>
            <a:r>
              <a:rPr lang="en-US" err="1"/>
              <a:t>bào</a:t>
            </a:r>
            <a:endParaRPr lang="en-US"/>
          </a:p>
          <a:p>
            <a:pPr lvl="1"/>
            <a:r>
              <a:rPr lang="en-US" err="1"/>
              <a:t>Có</a:t>
            </a:r>
            <a:r>
              <a:rPr lang="en-US"/>
              <a:t> </a:t>
            </a:r>
            <a:r>
              <a:rPr lang="en-US" err="1"/>
              <a:t>xuất</a:t>
            </a:r>
            <a:r>
              <a:rPr lang="en-US"/>
              <a:t> </a:t>
            </a:r>
            <a:r>
              <a:rPr lang="en-US" err="1"/>
              <a:t>phát</a:t>
            </a:r>
            <a:r>
              <a:rPr lang="en-US"/>
              <a:t> </a:t>
            </a:r>
            <a:r>
              <a:rPr lang="en-US" err="1"/>
              <a:t>điểm</a:t>
            </a:r>
            <a:r>
              <a:rPr lang="en-US"/>
              <a:t> </a:t>
            </a:r>
            <a:r>
              <a:rPr lang="en-US" err="1"/>
              <a:t>là</a:t>
            </a:r>
            <a:r>
              <a:rPr lang="en-US"/>
              <a:t> </a:t>
            </a:r>
            <a:r>
              <a:rPr lang="en-US" err="1"/>
              <a:t>các</a:t>
            </a:r>
            <a:r>
              <a:rPr lang="en-US"/>
              <a:t> </a:t>
            </a:r>
            <a:r>
              <a:rPr lang="en-US" err="1"/>
              <a:t>bất</a:t>
            </a:r>
            <a:r>
              <a:rPr lang="en-US"/>
              <a:t> </a:t>
            </a:r>
            <a:r>
              <a:rPr lang="en-US" err="1"/>
              <a:t>thường</a:t>
            </a:r>
            <a:r>
              <a:rPr lang="en-US"/>
              <a:t> di </a:t>
            </a:r>
            <a:r>
              <a:rPr lang="en-US" err="1"/>
              <a:t>truyền</a:t>
            </a:r>
            <a:endParaRPr lang="en-US"/>
          </a:p>
          <a:p>
            <a:pPr lvl="1"/>
            <a:r>
              <a:rPr lang="en-US" err="1"/>
              <a:t>Chịu</a:t>
            </a:r>
            <a:r>
              <a:rPr lang="en-US"/>
              <a:t> </a:t>
            </a:r>
            <a:r>
              <a:rPr lang="en-US" err="1"/>
              <a:t>sự</a:t>
            </a:r>
            <a:r>
              <a:rPr lang="en-US"/>
              <a:t> chi </a:t>
            </a:r>
            <a:r>
              <a:rPr lang="en-US" err="1"/>
              <a:t>phối</a:t>
            </a:r>
            <a:r>
              <a:rPr lang="en-US"/>
              <a:t> </a:t>
            </a:r>
            <a:r>
              <a:rPr lang="en-US" err="1"/>
              <a:t>của</a:t>
            </a:r>
            <a:r>
              <a:rPr lang="en-US"/>
              <a:t> </a:t>
            </a:r>
            <a:r>
              <a:rPr lang="en-US" err="1"/>
              <a:t>các</a:t>
            </a:r>
            <a:r>
              <a:rPr lang="en-US"/>
              <a:t> </a:t>
            </a:r>
            <a:r>
              <a:rPr lang="en-US" err="1"/>
              <a:t>yếu</a:t>
            </a:r>
            <a:r>
              <a:rPr lang="en-US"/>
              <a:t> </a:t>
            </a:r>
            <a:r>
              <a:rPr lang="en-US" err="1"/>
              <a:t>tố</a:t>
            </a:r>
            <a:r>
              <a:rPr lang="en-US"/>
              <a:t> </a:t>
            </a:r>
            <a:r>
              <a:rPr lang="en-US" err="1"/>
              <a:t>thượng</a:t>
            </a:r>
            <a:r>
              <a:rPr lang="en-US"/>
              <a:t> di </a:t>
            </a:r>
            <a:r>
              <a:rPr lang="en-US" err="1"/>
              <a:t>truyền</a:t>
            </a:r>
            <a:endParaRPr lang="en-US"/>
          </a:p>
          <a:p>
            <a:r>
              <a:rPr lang="en-US" err="1"/>
              <a:t>Chúng tạo</a:t>
            </a:r>
            <a:r>
              <a:rPr lang="en-US"/>
              <a:t> </a:t>
            </a:r>
            <a:r>
              <a:rPr lang="en-US" err="1"/>
              <a:t>ra</a:t>
            </a:r>
            <a:r>
              <a:rPr lang="en-US"/>
              <a:t> </a:t>
            </a:r>
            <a:r>
              <a:rPr lang="en-US" err="1"/>
              <a:t>sự</a:t>
            </a:r>
            <a:r>
              <a:rPr lang="en-US"/>
              <a:t> </a:t>
            </a:r>
            <a:r>
              <a:rPr lang="en-US" err="1"/>
              <a:t>khác</a:t>
            </a:r>
            <a:r>
              <a:rPr lang="en-US"/>
              <a:t> </a:t>
            </a:r>
            <a:r>
              <a:rPr lang="en-US" err="1"/>
              <a:t>biệt</a:t>
            </a:r>
            <a:r>
              <a:rPr lang="en-US"/>
              <a:t> </a:t>
            </a:r>
            <a:r>
              <a:rPr lang="en-US" err="1"/>
              <a:t>về</a:t>
            </a:r>
            <a:r>
              <a:rPr lang="en-US"/>
              <a:t> </a:t>
            </a:r>
            <a:r>
              <a:rPr lang="en-US" err="1"/>
              <a:t>tiến</a:t>
            </a:r>
            <a:r>
              <a:rPr lang="en-US"/>
              <a:t> </a:t>
            </a:r>
            <a:r>
              <a:rPr lang="en-US" err="1"/>
              <a:t>triển</a:t>
            </a:r>
            <a:r>
              <a:rPr lang="en-US"/>
              <a:t> </a:t>
            </a:r>
            <a:r>
              <a:rPr lang="en-US" err="1"/>
              <a:t>và</a:t>
            </a:r>
            <a:r>
              <a:rPr lang="en-US"/>
              <a:t> </a:t>
            </a:r>
            <a:r>
              <a:rPr lang="en-US" err="1"/>
              <a:t>đáp</a:t>
            </a:r>
            <a:r>
              <a:rPr lang="en-US"/>
              <a:t> </a:t>
            </a:r>
            <a:r>
              <a:rPr lang="en-US" err="1"/>
              <a:t>ứng</a:t>
            </a:r>
            <a:r>
              <a:rPr lang="en-US"/>
              <a:t> </a:t>
            </a:r>
            <a:r>
              <a:rPr lang="en-US" err="1"/>
              <a:t>của</a:t>
            </a:r>
            <a:r>
              <a:rPr lang="en-US"/>
              <a:t> u </a:t>
            </a:r>
            <a:r>
              <a:rPr lang="en-US" err="1"/>
              <a:t>với</a:t>
            </a:r>
            <a:r>
              <a:rPr lang="en-US"/>
              <a:t> </a:t>
            </a:r>
            <a:r>
              <a:rPr lang="en-US" err="1"/>
              <a:t>các</a:t>
            </a:r>
            <a:r>
              <a:rPr lang="en-US"/>
              <a:t> steroids </a:t>
            </a:r>
            <a:r>
              <a:rPr lang="en-US" err="1"/>
              <a:t>sinh</a:t>
            </a:r>
            <a:r>
              <a:rPr lang="en-US"/>
              <a:t> </a:t>
            </a:r>
            <a:r>
              <a:rPr lang="en-US" err="1"/>
              <a:t>dục</a:t>
            </a:r>
            <a:endParaRPr lang="en-US"/>
          </a:p>
          <a:p>
            <a:pPr lvl="1"/>
            <a:r>
              <a:rPr lang="en-US" err="1"/>
              <a:t>Là</a:t>
            </a:r>
            <a:r>
              <a:rPr lang="en-US"/>
              <a:t> u lệ </a:t>
            </a:r>
            <a:r>
              <a:rPr lang="en-US" err="1"/>
              <a:t>thuộc</a:t>
            </a:r>
            <a:r>
              <a:rPr lang="en-US"/>
              <a:t> </a:t>
            </a:r>
            <a:r>
              <a:rPr lang="en-US" err="1"/>
              <a:t>vào</a:t>
            </a:r>
            <a:r>
              <a:rPr lang="en-US"/>
              <a:t> estrogen</a:t>
            </a:r>
          </a:p>
          <a:p>
            <a:pPr lvl="1"/>
            <a:r>
              <a:rPr lang="en-US" err="1"/>
              <a:t>Nhưng</a:t>
            </a:r>
            <a:r>
              <a:rPr lang="en-US"/>
              <a:t> </a:t>
            </a:r>
            <a:r>
              <a:rPr lang="en-US" err="1"/>
              <a:t>lại</a:t>
            </a:r>
            <a:r>
              <a:rPr lang="en-US"/>
              <a:t> </a:t>
            </a:r>
            <a:r>
              <a:rPr lang="en-US" err="1"/>
              <a:t>chịu</a:t>
            </a:r>
            <a:r>
              <a:rPr lang="en-US"/>
              <a:t> </a:t>
            </a:r>
            <a:r>
              <a:rPr lang="en-US" err="1"/>
              <a:t>kiểm</a:t>
            </a:r>
            <a:r>
              <a:rPr lang="en-US"/>
              <a:t> </a:t>
            </a:r>
            <a:r>
              <a:rPr lang="en-US" err="1"/>
              <a:t>soát</a:t>
            </a:r>
            <a:r>
              <a:rPr lang="en-US"/>
              <a:t> </a:t>
            </a:r>
            <a:r>
              <a:rPr lang="en-US" err="1"/>
              <a:t>mạnh</a:t>
            </a:r>
            <a:r>
              <a:rPr lang="en-US"/>
              <a:t> </a:t>
            </a:r>
            <a:r>
              <a:rPr lang="en-US" err="1"/>
              <a:t>của</a:t>
            </a:r>
            <a:r>
              <a:rPr lang="en-US"/>
              <a:t> progesterone</a:t>
            </a:r>
          </a:p>
          <a:p>
            <a:r>
              <a:rPr lang="en-US" err="1"/>
              <a:t>Chỉ</a:t>
            </a:r>
            <a:r>
              <a:rPr lang="en-US"/>
              <a:t> ⅓ </a:t>
            </a:r>
            <a:r>
              <a:rPr lang="en-US" err="1"/>
              <a:t>là</a:t>
            </a:r>
            <a:r>
              <a:rPr lang="en-US"/>
              <a:t> </a:t>
            </a:r>
            <a:r>
              <a:rPr lang="en-US" err="1"/>
              <a:t>có</a:t>
            </a:r>
            <a:r>
              <a:rPr lang="en-US"/>
              <a:t> </a:t>
            </a:r>
            <a:r>
              <a:rPr lang="en-US" err="1"/>
              <a:t>vấn</a:t>
            </a:r>
            <a:r>
              <a:rPr lang="en-US"/>
              <a:t> </a:t>
            </a:r>
            <a:r>
              <a:rPr lang="en-US" err="1"/>
              <a:t>đề</a:t>
            </a:r>
            <a:r>
              <a:rPr lang="en-US"/>
              <a:t> </a:t>
            </a:r>
            <a:r>
              <a:rPr lang="en-US" err="1"/>
              <a:t>chủ</a:t>
            </a:r>
          </a:p>
          <a:p>
            <a:pPr lvl="1"/>
            <a:r>
              <a:rPr lang="en-US" err="1"/>
              <a:t>Làm</a:t>
            </a:r>
            <a:r>
              <a:rPr lang="en-US"/>
              <a:t> </a:t>
            </a:r>
            <a:r>
              <a:rPr lang="en-US" err="1"/>
              <a:t>giảm</a:t>
            </a:r>
            <a:r>
              <a:rPr lang="en-US"/>
              <a:t> </a:t>
            </a:r>
            <a:r>
              <a:rPr lang="en-US" err="1"/>
              <a:t>QoL</a:t>
            </a:r>
            <a:r>
              <a:rPr lang="en-US"/>
              <a:t> ở </a:t>
            </a:r>
            <a:r>
              <a:rPr lang="en-US" err="1"/>
              <a:t>các</a:t>
            </a:r>
            <a:r>
              <a:rPr lang="en-US"/>
              <a:t> </a:t>
            </a:r>
            <a:r>
              <a:rPr lang="en-US" err="1"/>
              <a:t>mức</a:t>
            </a:r>
            <a:r>
              <a:rPr lang="en-US"/>
              <a:t> </a:t>
            </a:r>
            <a:r>
              <a:rPr lang="en-US" err="1"/>
              <a:t>độ</a:t>
            </a:r>
            <a:r>
              <a:rPr lang="en-US"/>
              <a:t> </a:t>
            </a:r>
            <a:r>
              <a:rPr lang="en-US" err="1"/>
              <a:t>khác</a:t>
            </a:r>
            <a:r>
              <a:rPr lang="en-US"/>
              <a:t> </a:t>
            </a:r>
            <a:r>
              <a:rPr lang="en-US" err="1"/>
              <a:t>nhau</a:t>
            </a:r>
            <a:r>
              <a:rPr lang="en-US"/>
              <a:t>, </a:t>
            </a:r>
            <a:r>
              <a:rPr lang="en-US" err="1"/>
              <a:t>tùy</a:t>
            </a:r>
            <a:r>
              <a:rPr lang="en-US"/>
              <a:t> </a:t>
            </a:r>
            <a:r>
              <a:rPr lang="en-US" err="1"/>
              <a:t>bệnh cảnh</a:t>
            </a:r>
            <a:endParaRPr lang="en-US"/>
          </a:p>
          <a:p>
            <a:r>
              <a:rPr lang="en-US" err="1"/>
              <a:t>Tiếp</a:t>
            </a:r>
            <a:r>
              <a:rPr lang="en-US"/>
              <a:t> </a:t>
            </a:r>
            <a:r>
              <a:rPr lang="en-US" err="1"/>
              <a:t>cận</a:t>
            </a:r>
            <a:r>
              <a:rPr lang="en-US"/>
              <a:t> </a:t>
            </a:r>
            <a:r>
              <a:rPr lang="en-US" err="1"/>
              <a:t>quản</a:t>
            </a:r>
            <a:r>
              <a:rPr lang="en-US"/>
              <a:t> </a:t>
            </a:r>
            <a:r>
              <a:rPr lang="en-US" err="1"/>
              <a:t>lí</a:t>
            </a:r>
            <a:r>
              <a:rPr lang="en-US"/>
              <a:t> </a:t>
            </a:r>
            <a:r>
              <a:rPr lang="en-US" err="1"/>
              <a:t>phải</a:t>
            </a:r>
            <a:r>
              <a:rPr lang="en-US"/>
              <a:t> </a:t>
            </a:r>
            <a:r>
              <a:rPr lang="en-US" err="1"/>
              <a:t>là</a:t>
            </a:r>
            <a:r>
              <a:rPr lang="en-US"/>
              <a:t> </a:t>
            </a:r>
            <a:r>
              <a:rPr lang="en-US" err="1"/>
              <a:t>tiếp</a:t>
            </a:r>
            <a:r>
              <a:rPr lang="en-US"/>
              <a:t> </a:t>
            </a:r>
            <a:r>
              <a:rPr lang="en-US" err="1"/>
              <a:t>cận</a:t>
            </a:r>
            <a:r>
              <a:rPr lang="en-US"/>
              <a:t> </a:t>
            </a:r>
            <a:r>
              <a:rPr lang="en-US" err="1"/>
              <a:t>dựa</a:t>
            </a:r>
            <a:r>
              <a:rPr lang="en-US"/>
              <a:t> </a:t>
            </a:r>
            <a:r>
              <a:rPr lang="en-US" err="1"/>
              <a:t>trên</a:t>
            </a:r>
            <a:r>
              <a:rPr lang="en-US"/>
              <a:t> </a:t>
            </a:r>
            <a:r>
              <a:rPr lang="en-US" err="1"/>
              <a:t>vấn</a:t>
            </a:r>
            <a:r>
              <a:rPr lang="en-US"/>
              <a:t> </a:t>
            </a:r>
            <a:r>
              <a:rPr lang="en-US" err="1"/>
              <a:t>đề</a:t>
            </a:r>
            <a:r>
              <a:rPr lang="en-US"/>
              <a:t> </a:t>
            </a:r>
            <a:r>
              <a:rPr lang="en-US" err="1"/>
              <a:t>chủ</a:t>
            </a:r>
            <a:endParaRPr lang="en-US"/>
          </a:p>
        </p:txBody>
      </p:sp>
      <p:pic>
        <p:nvPicPr>
          <p:cNvPr id="5" name="Online Media 4" descr="Recorded Sound">
            <a:hlinkClick r:id="" action="ppaction://media"/>
            <a:extLst>
              <a:ext uri="{FF2B5EF4-FFF2-40B4-BE49-F238E27FC236}">
                <a16:creationId xmlns:a16="http://schemas.microsoft.com/office/drawing/2014/main" id="{4DA93EFB-882E-A84C-8FEF-231C37C098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06326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578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Điều trị u xơ-cơ tử cung là điều trị nhằm xử lí vấn đề chủ</a:t>
            </a:r>
          </a:p>
        </p:txBody>
      </p:sp>
      <p:sp>
        <p:nvSpPr>
          <p:cNvPr id="3" name="Content Placeholder 2">
            <a:extLst>
              <a:ext uri="{FF2B5EF4-FFF2-40B4-BE49-F238E27FC236}">
                <a16:creationId xmlns:a16="http://schemas.microsoft.com/office/drawing/2014/main" id="{EF6341C0-ACBE-B14F-993F-9856933D2FCF}"/>
              </a:ext>
            </a:extLst>
          </p:cNvPr>
          <p:cNvSpPr>
            <a:spLocks noGrp="1"/>
          </p:cNvSpPr>
          <p:nvPr>
            <p:ph idx="1"/>
          </p:nvPr>
        </p:nvSpPr>
        <p:spPr/>
        <p:txBody>
          <a:bodyPr/>
          <a:lstStyle/>
          <a:p>
            <a:r>
              <a:rPr lang="en-US"/>
              <a:t>Hệ quả đương nhiên là không điều trị nếu không có vấn đề chủ</a:t>
            </a:r>
          </a:p>
          <a:p>
            <a:r>
              <a:rPr lang="en-US"/>
              <a:t>Nếu có vấn đề chủ thì điều trị được chọn là điều trị thoả mãn được:</a:t>
            </a:r>
          </a:p>
          <a:p>
            <a:pPr lvl="1"/>
            <a:r>
              <a:rPr lang="en-US"/>
              <a:t>Giải quyết một cách hiệu quả vấn đề chủ</a:t>
            </a:r>
          </a:p>
          <a:p>
            <a:pPr lvl="1"/>
            <a:r>
              <a:rPr lang="en-US"/>
              <a:t>Lợi ích của phương pháp vượt trội so với nguy cơ</a:t>
            </a:r>
          </a:p>
          <a:p>
            <a:pPr lvl="1"/>
            <a:r>
              <a:rPr lang="en-US"/>
              <a:t>Đặt trong bối cảnh / yêu cầu của các yếu tố tuỳ hành</a:t>
            </a:r>
          </a:p>
          <a:p>
            <a:r>
              <a:rPr lang="en-US"/>
              <a:t>Điều trị có thể là:</a:t>
            </a:r>
          </a:p>
          <a:p>
            <a:pPr lvl="1"/>
            <a:r>
              <a:rPr lang="en-US"/>
              <a:t>Nội khoa</a:t>
            </a:r>
          </a:p>
          <a:p>
            <a:pPr lvl="1"/>
            <a:r>
              <a:rPr lang="en-US"/>
              <a:t>Ngoại khoa</a:t>
            </a:r>
          </a:p>
          <a:p>
            <a:pPr lvl="1"/>
            <a:r>
              <a:rPr lang="en-US"/>
              <a:t>Xâm lấn tối thiểu</a:t>
            </a:r>
          </a:p>
          <a:p>
            <a:pPr lvl="1"/>
            <a:r>
              <a:rPr lang="en-US"/>
              <a:t>Kết hợp nhiều giai đoạn chiến lược</a:t>
            </a:r>
          </a:p>
        </p:txBody>
      </p:sp>
      <p:pic>
        <p:nvPicPr>
          <p:cNvPr id="5" name="Online Media 4" descr="Rx strategies">
            <a:hlinkClick r:id="" action="ppaction://media"/>
            <a:extLst>
              <a:ext uri="{FF2B5EF4-FFF2-40B4-BE49-F238E27FC236}">
                <a16:creationId xmlns:a16="http://schemas.microsoft.com/office/drawing/2014/main" id="{E91F3F3F-6708-B641-B3EA-EB1FC75662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88590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524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22500D-06E5-C548-B871-91896F0EC409}"/>
              </a:ext>
            </a:extLst>
          </p:cNvPr>
          <p:cNvSpPr>
            <a:spLocks noGrp="1"/>
          </p:cNvSpPr>
          <p:nvPr>
            <p:ph sz="half" idx="1"/>
          </p:nvPr>
        </p:nvSpPr>
        <p:spPr/>
        <p:txBody>
          <a:bodyPr/>
          <a:lstStyle/>
          <a:p>
            <a:r>
              <a:rPr lang="en-US"/>
              <a:t>Là lựa chọn “</a:t>
            </a:r>
            <a:r>
              <a:rPr lang="en-US" i="1"/>
              <a:t>duy nhất</a:t>
            </a:r>
            <a:r>
              <a:rPr lang="en-US"/>
              <a:t>” hợp lí cho L</a:t>
            </a:r>
            <a:r>
              <a:rPr lang="en-US" baseline="-25000"/>
              <a:t>SM0</a:t>
            </a:r>
            <a:r>
              <a:rPr lang="en-US"/>
              <a:t> và L</a:t>
            </a:r>
            <a:r>
              <a:rPr lang="en-US" baseline="-25000"/>
              <a:t>SM1</a:t>
            </a:r>
            <a:r>
              <a:rPr lang="en-US"/>
              <a:t> gây AUB-L</a:t>
            </a:r>
          </a:p>
          <a:p>
            <a:r>
              <a:rPr lang="en-US"/>
              <a:t>Không phải là lựa chọn lí tưởng nếu dùng đơn độc cho L</a:t>
            </a:r>
            <a:r>
              <a:rPr lang="en-US" baseline="-25000"/>
              <a:t>SM2</a:t>
            </a:r>
            <a:r>
              <a:rPr lang="en-US"/>
              <a:t> gây AUB-L</a:t>
            </a:r>
          </a:p>
          <a:p>
            <a:r>
              <a:rPr lang="en-US"/>
              <a:t>Không dùng được cho L</a:t>
            </a:r>
            <a:r>
              <a:rPr lang="en-US" baseline="-25000"/>
              <a:t>SM3</a:t>
            </a:r>
            <a:r>
              <a:rPr lang="en-US"/>
              <a:t> gây AUB-L</a:t>
            </a:r>
          </a:p>
        </p:txBody>
      </p:sp>
      <p:sp>
        <p:nvSpPr>
          <p:cNvPr id="4" name="Title 3">
            <a:extLst>
              <a:ext uri="{FF2B5EF4-FFF2-40B4-BE49-F238E27FC236}">
                <a16:creationId xmlns:a16="http://schemas.microsoft.com/office/drawing/2014/main" id="{47C363AC-8C85-D642-A9C1-0482844C5E4D}"/>
              </a:ext>
            </a:extLst>
          </p:cNvPr>
          <p:cNvSpPr>
            <a:spLocks noGrp="1"/>
          </p:cNvSpPr>
          <p:nvPr>
            <p:ph type="title"/>
          </p:nvPr>
        </p:nvSpPr>
        <p:spPr/>
        <p:txBody>
          <a:bodyPr>
            <a:normAutofit/>
          </a:bodyPr>
          <a:lstStyle/>
          <a:p>
            <a:r>
              <a:rPr lang="en-US"/>
              <a:t>Soi buồng tử cung phẫu thuật là giải pháp cho L</a:t>
            </a:r>
            <a:r>
              <a:rPr lang="en-US" baseline="-25000"/>
              <a:t>SM0</a:t>
            </a:r>
            <a:r>
              <a:rPr lang="en-US"/>
              <a:t> và L</a:t>
            </a:r>
            <a:r>
              <a:rPr lang="en-US" baseline="-25000"/>
              <a:t>SM1</a:t>
            </a:r>
          </a:p>
        </p:txBody>
      </p:sp>
      <p:sp>
        <p:nvSpPr>
          <p:cNvPr id="6" name="Content Placeholder 5">
            <a:extLst>
              <a:ext uri="{FF2B5EF4-FFF2-40B4-BE49-F238E27FC236}">
                <a16:creationId xmlns:a16="http://schemas.microsoft.com/office/drawing/2014/main" id="{A32A9593-5E95-1E48-A99E-6017BE6B818C}"/>
              </a:ext>
            </a:extLst>
          </p:cNvPr>
          <p:cNvSpPr>
            <a:spLocks noGrp="1"/>
          </p:cNvSpPr>
          <p:nvPr>
            <p:ph sz="half" idx="2"/>
          </p:nvPr>
        </p:nvSpPr>
        <p:spPr/>
        <p:txBody>
          <a:bodyPr/>
          <a:lstStyle/>
          <a:p>
            <a:endParaRPr lang="en-US"/>
          </a:p>
        </p:txBody>
      </p:sp>
      <p:pic>
        <p:nvPicPr>
          <p:cNvPr id="7" name="Content Placeholder 4">
            <a:extLst>
              <a:ext uri="{FF2B5EF4-FFF2-40B4-BE49-F238E27FC236}">
                <a16:creationId xmlns:a16="http://schemas.microsoft.com/office/drawing/2014/main" id="{679C9269-8CFB-E54E-972C-551720AD902E}"/>
              </a:ext>
            </a:extLst>
          </p:cNvPr>
          <p:cNvPicPr>
            <a:picLocks noChangeAspect="1"/>
          </p:cNvPicPr>
          <p:nvPr/>
        </p:nvPicPr>
        <p:blipFill>
          <a:blip r:embed="rId5"/>
          <a:stretch>
            <a:fillRect/>
          </a:stretch>
        </p:blipFill>
        <p:spPr>
          <a:xfrm>
            <a:off x="6172200" y="1464466"/>
            <a:ext cx="5181600" cy="4161528"/>
          </a:xfrm>
          <a:prstGeom prst="rect">
            <a:avLst/>
          </a:prstGeom>
          <a:ln>
            <a:solidFill>
              <a:schemeClr val="accent2">
                <a:lumMod val="50000"/>
              </a:schemeClr>
            </a:solidFill>
          </a:ln>
        </p:spPr>
      </p:pic>
      <p:pic>
        <p:nvPicPr>
          <p:cNvPr id="5" name="Online Media 4" descr="HSC">
            <a:hlinkClick r:id="" action="ppaction://media"/>
            <a:extLst>
              <a:ext uri="{FF2B5EF4-FFF2-40B4-BE49-F238E27FC236}">
                <a16:creationId xmlns:a16="http://schemas.microsoft.com/office/drawing/2014/main" id="{2A7AE3A7-87F1-7A4C-807E-5228A00683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15808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880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Các liệu</a:t>
            </a:r>
            <a:r>
              <a:rPr lang="en-US"/>
              <a:t> </a:t>
            </a:r>
            <a:r>
              <a:rPr lang="en-US" err="1"/>
              <a:t>pháp</a:t>
            </a:r>
            <a:r>
              <a:rPr lang="en-US"/>
              <a:t> nội khoa </a:t>
            </a:r>
            <a:r>
              <a:rPr lang="en-US" err="1"/>
              <a:t>đã</a:t>
            </a:r>
            <a:r>
              <a:rPr lang="en-US"/>
              <a:t> </a:t>
            </a:r>
            <a:r>
              <a:rPr lang="en-US" err="1"/>
              <a:t>được</a:t>
            </a:r>
            <a:r>
              <a:rPr lang="en-US"/>
              <a:t> </a:t>
            </a:r>
            <a:r>
              <a:rPr lang="en-US" err="1"/>
              <a:t>chứng</a:t>
            </a:r>
            <a:r>
              <a:rPr lang="en-US"/>
              <a:t> minh</a:t>
            </a:r>
          </a:p>
        </p:txBody>
      </p:sp>
      <p:sp>
        <p:nvSpPr>
          <p:cNvPr id="3" name="Content Placeholder 2"/>
          <p:cNvSpPr>
            <a:spLocks noGrp="1"/>
          </p:cNvSpPr>
          <p:nvPr>
            <p:ph idx="1"/>
          </p:nvPr>
        </p:nvSpPr>
        <p:spPr/>
        <p:txBody>
          <a:bodyPr/>
          <a:lstStyle/>
          <a:p>
            <a:pPr marL="514350" indent="-514350">
              <a:buFont typeface="+mj-lt"/>
              <a:buAutoNum type="arabicPeriod"/>
            </a:pPr>
            <a:r>
              <a:rPr lang="en-US"/>
              <a:t>COCs</a:t>
            </a:r>
          </a:p>
          <a:p>
            <a:pPr marL="514350" indent="-514350">
              <a:buFont typeface="+mj-lt"/>
              <a:buAutoNum type="arabicPeriod"/>
            </a:pPr>
            <a:r>
              <a:rPr lang="en-US"/>
              <a:t>LNG-IUS</a:t>
            </a:r>
          </a:p>
          <a:p>
            <a:pPr marL="514350" indent="-514350">
              <a:buFont typeface="+mj-lt"/>
              <a:buAutoNum type="arabicPeriod"/>
            </a:pPr>
            <a:r>
              <a:rPr lang="en-US"/>
              <a:t>SPRM</a:t>
            </a:r>
          </a:p>
          <a:p>
            <a:pPr marL="514350" indent="-514350">
              <a:buFont typeface="+mj-lt"/>
              <a:buAutoNum type="arabicPeriod"/>
            </a:pPr>
            <a:r>
              <a:rPr lang="en-US" err="1"/>
              <a:t>GnRH</a:t>
            </a:r>
            <a:r>
              <a:rPr lang="en-US"/>
              <a:t>-agonist</a:t>
            </a:r>
          </a:p>
          <a:p>
            <a:pPr marL="514350" indent="-514350">
              <a:buFont typeface="+mj-lt"/>
              <a:buAutoNum type="arabicPeriod"/>
            </a:pPr>
            <a:r>
              <a:rPr lang="en-US" err="1"/>
              <a:t>GnRH</a:t>
            </a:r>
            <a:r>
              <a:rPr lang="en-US"/>
              <a:t>-antagonist</a:t>
            </a:r>
          </a:p>
          <a:p>
            <a:endParaRPr lang="en-US"/>
          </a:p>
        </p:txBody>
      </p:sp>
      <p:pic>
        <p:nvPicPr>
          <p:cNvPr id="4" name="Online Media 3" descr="Medical Rx">
            <a:hlinkClick r:id="" action="ppaction://media"/>
            <a:extLst>
              <a:ext uri="{FF2B5EF4-FFF2-40B4-BE49-F238E27FC236}">
                <a16:creationId xmlns:a16="http://schemas.microsoft.com/office/drawing/2014/main" id="{280E9C79-A71A-2C42-B681-9F3320B483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23844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21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8F0F6E-F874-8843-9BE2-73BEF38A8424}"/>
              </a:ext>
            </a:extLst>
          </p:cNvPr>
          <p:cNvSpPr>
            <a:spLocks noGrp="1"/>
          </p:cNvSpPr>
          <p:nvPr>
            <p:ph sz="half" idx="1"/>
          </p:nvPr>
        </p:nvSpPr>
        <p:spPr/>
        <p:txBody>
          <a:bodyPr/>
          <a:lstStyle/>
          <a:p>
            <a:r>
              <a:rPr lang="vi-VN"/>
              <a:t>Hầu như chỉ có loài người là có u xơ-cơ tử cung</a:t>
            </a:r>
          </a:p>
          <a:p>
            <a:r>
              <a:rPr lang="vi-VN"/>
              <a:t>Giả thuyết về nguồn gốc neometra của u xơ-cơ tử cung</a:t>
            </a:r>
          </a:p>
          <a:p>
            <a:r>
              <a:rPr lang="vi-VN"/>
              <a:t>Các hiểu biết về mô bệnh học và tế bào gốc hiện đang có không ủng hộ cho giả thuyết về nguồn gốc archimetra của u xơ-cơ tử cung</a:t>
            </a:r>
            <a:endParaRPr lang="en-US"/>
          </a:p>
        </p:txBody>
      </p:sp>
      <p:sp>
        <p:nvSpPr>
          <p:cNvPr id="4" name="Title 3">
            <a:extLst>
              <a:ext uri="{FF2B5EF4-FFF2-40B4-BE49-F238E27FC236}">
                <a16:creationId xmlns:a16="http://schemas.microsoft.com/office/drawing/2014/main" id="{FDCE1EE3-C720-B045-984E-FF54F8B19DB4}"/>
              </a:ext>
            </a:extLst>
          </p:cNvPr>
          <p:cNvSpPr>
            <a:spLocks noGrp="1"/>
          </p:cNvSpPr>
          <p:nvPr>
            <p:ph type="title"/>
          </p:nvPr>
        </p:nvSpPr>
        <p:spPr/>
        <p:txBody>
          <a:bodyPr/>
          <a:lstStyle/>
          <a:p>
            <a:r>
              <a:rPr lang="vi-VN"/>
              <a:t>94% các u xơ-cơ tử cung đến từ neometra</a:t>
            </a:r>
            <a:endParaRPr lang="en-US"/>
          </a:p>
        </p:txBody>
      </p:sp>
      <p:sp>
        <p:nvSpPr>
          <p:cNvPr id="3" name="Content Placeholder 2">
            <a:extLst>
              <a:ext uri="{FF2B5EF4-FFF2-40B4-BE49-F238E27FC236}">
                <a16:creationId xmlns:a16="http://schemas.microsoft.com/office/drawing/2014/main" id="{1226686C-2093-2A4E-B54D-93A285216AB7}"/>
              </a:ext>
            </a:extLst>
          </p:cNvPr>
          <p:cNvSpPr>
            <a:spLocks noGrp="1"/>
          </p:cNvSpPr>
          <p:nvPr>
            <p:ph sz="half" idx="2"/>
          </p:nvPr>
        </p:nvSpPr>
        <p:spPr/>
        <p:txBody>
          <a:bodyPr/>
          <a:lstStyle/>
          <a:p>
            <a:endParaRPr lang="en-US"/>
          </a:p>
        </p:txBody>
      </p:sp>
      <p:pic>
        <p:nvPicPr>
          <p:cNvPr id="6" name="Picture 2">
            <a:extLst>
              <a:ext uri="{FF2B5EF4-FFF2-40B4-BE49-F238E27FC236}">
                <a16:creationId xmlns:a16="http://schemas.microsoft.com/office/drawing/2014/main" id="{A1BFE80C-8B2B-9D4D-AA15-DF8FA1185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9825" y="1457325"/>
            <a:ext cx="4546350" cy="4437063"/>
          </a:xfrm>
          <a:prstGeom prst="rect">
            <a:avLst/>
          </a:prstGeom>
          <a:noFill/>
          <a:ln w="9525">
            <a:solidFill>
              <a:schemeClr val="accent2">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Online Media 7" descr="Recorded Sound">
            <a:hlinkClick r:id="" action="ppaction://media"/>
            <a:extLst>
              <a:ext uri="{FF2B5EF4-FFF2-40B4-BE49-F238E27FC236}">
                <a16:creationId xmlns:a16="http://schemas.microsoft.com/office/drawing/2014/main" id="{43DE181A-A0AC-D148-AA62-6819FAFA25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29574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828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COCs: </a:t>
            </a:r>
            <a:r>
              <a:rPr lang="en-US" err="1"/>
              <a:t>hiệu</a:t>
            </a:r>
            <a:r>
              <a:rPr lang="en-US"/>
              <a:t> </a:t>
            </a:r>
            <a:r>
              <a:rPr lang="en-US" err="1"/>
              <a:t>quả</a:t>
            </a:r>
            <a:r>
              <a:rPr lang="en-US"/>
              <a:t> </a:t>
            </a:r>
            <a:r>
              <a:rPr lang="en-US" err="1"/>
              <a:t>ngắn</a:t>
            </a:r>
            <a:r>
              <a:rPr lang="en-US"/>
              <a:t> </a:t>
            </a:r>
            <a:r>
              <a:rPr lang="en-US" err="1"/>
              <a:t>hạn</a:t>
            </a:r>
            <a:r>
              <a:rPr lang="en-US"/>
              <a:t> </a:t>
            </a:r>
            <a:r>
              <a:rPr lang="en-US" err="1"/>
              <a:t>cho</a:t>
            </a:r>
            <a:r>
              <a:rPr lang="en-US"/>
              <a:t> AUB-L </a:t>
            </a:r>
            <a:r>
              <a:rPr lang="en-US" err="1"/>
              <a:t>và</a:t>
            </a:r>
            <a:r>
              <a:rPr lang="en-US"/>
              <a:t> HUB </a:t>
            </a:r>
          </a:p>
        </p:txBody>
      </p:sp>
      <p:sp>
        <p:nvSpPr>
          <p:cNvPr id="3" name="Content Placeholder 2"/>
          <p:cNvSpPr>
            <a:spLocks noGrp="1"/>
          </p:cNvSpPr>
          <p:nvPr>
            <p:ph idx="1"/>
          </p:nvPr>
        </p:nvSpPr>
        <p:spPr/>
        <p:txBody>
          <a:bodyPr/>
          <a:lstStyle/>
          <a:p>
            <a:r>
              <a:rPr lang="en-US" err="1"/>
              <a:t>Nhờ tác</a:t>
            </a:r>
            <a:r>
              <a:rPr lang="en-US"/>
              <a:t> </a:t>
            </a:r>
            <a:r>
              <a:rPr lang="en-US" err="1"/>
              <a:t>dụng</a:t>
            </a:r>
            <a:r>
              <a:rPr lang="en-US"/>
              <a:t> genomic </a:t>
            </a:r>
            <a:r>
              <a:rPr lang="en-US" err="1"/>
              <a:t>của</a:t>
            </a:r>
            <a:r>
              <a:rPr lang="en-US"/>
              <a:t> sex steroids </a:t>
            </a:r>
            <a:r>
              <a:rPr lang="en-US" err="1"/>
              <a:t>trên</a:t>
            </a:r>
            <a:r>
              <a:rPr lang="en-US"/>
              <a:t> </a:t>
            </a:r>
            <a:r>
              <a:rPr lang="en-US" err="1"/>
              <a:t>nội</a:t>
            </a:r>
            <a:r>
              <a:rPr lang="en-US"/>
              <a:t> </a:t>
            </a:r>
            <a:r>
              <a:rPr lang="en-US" err="1"/>
              <a:t>mạc</a:t>
            </a:r>
            <a:r>
              <a:rPr lang="en-US"/>
              <a:t> </a:t>
            </a:r>
            <a:r>
              <a:rPr lang="en-US" err="1"/>
              <a:t>tử</a:t>
            </a:r>
            <a:r>
              <a:rPr lang="en-US"/>
              <a:t> </a:t>
            </a:r>
            <a:r>
              <a:rPr lang="en-US" err="1"/>
              <a:t>cung</a:t>
            </a:r>
            <a:endParaRPr lang="en-US"/>
          </a:p>
          <a:p>
            <a:r>
              <a:rPr lang="en-US" err="1"/>
              <a:t>Không</a:t>
            </a:r>
            <a:r>
              <a:rPr lang="en-US"/>
              <a:t> </a:t>
            </a:r>
            <a:r>
              <a:rPr lang="en-US" err="1"/>
              <a:t>có</a:t>
            </a:r>
            <a:r>
              <a:rPr lang="en-US"/>
              <a:t> </a:t>
            </a:r>
            <a:r>
              <a:rPr lang="en-US" err="1"/>
              <a:t>hiệu</a:t>
            </a:r>
            <a:r>
              <a:rPr lang="en-US"/>
              <a:t> </a:t>
            </a:r>
            <a:r>
              <a:rPr lang="en-US" err="1"/>
              <a:t>quả</a:t>
            </a:r>
            <a:r>
              <a:rPr lang="en-US"/>
              <a:t> </a:t>
            </a:r>
            <a:r>
              <a:rPr lang="en-US" err="1"/>
              <a:t>trên</a:t>
            </a:r>
            <a:r>
              <a:rPr lang="en-US"/>
              <a:t> </a:t>
            </a:r>
            <a:r>
              <a:rPr lang="en-US" err="1"/>
              <a:t>khối</a:t>
            </a:r>
            <a:r>
              <a:rPr lang="en-US"/>
              <a:t> u</a:t>
            </a:r>
          </a:p>
          <a:p>
            <a:r>
              <a:rPr lang="en-US" err="1"/>
              <a:t>Không</a:t>
            </a:r>
            <a:r>
              <a:rPr lang="en-US"/>
              <a:t> </a:t>
            </a:r>
            <a:r>
              <a:rPr lang="en-US" err="1"/>
              <a:t>thúc</a:t>
            </a:r>
            <a:r>
              <a:rPr lang="en-US"/>
              <a:t> </a:t>
            </a:r>
            <a:r>
              <a:rPr lang="en-US" err="1"/>
              <a:t>đẩy</a:t>
            </a:r>
            <a:r>
              <a:rPr lang="en-US"/>
              <a:t> </a:t>
            </a:r>
            <a:r>
              <a:rPr lang="en-US" err="1"/>
              <a:t>phát</a:t>
            </a:r>
            <a:r>
              <a:rPr lang="en-US"/>
              <a:t> </a:t>
            </a:r>
            <a:r>
              <a:rPr lang="en-US" err="1"/>
              <a:t>triển</a:t>
            </a:r>
            <a:r>
              <a:rPr lang="en-US"/>
              <a:t> u </a:t>
            </a:r>
            <a:r>
              <a:rPr lang="en-US" err="1"/>
              <a:t>nếu</a:t>
            </a:r>
            <a:r>
              <a:rPr lang="en-US"/>
              <a:t> </a:t>
            </a:r>
            <a:r>
              <a:rPr lang="en-US" err="1"/>
              <a:t>dùng</a:t>
            </a:r>
            <a:r>
              <a:rPr lang="en-US"/>
              <a:t> </a:t>
            </a:r>
            <a:r>
              <a:rPr lang="en-US" err="1"/>
              <a:t>ngắn</a:t>
            </a:r>
            <a:r>
              <a:rPr lang="en-US"/>
              <a:t> </a:t>
            </a:r>
            <a:r>
              <a:rPr lang="en-US" err="1"/>
              <a:t>hạn</a:t>
            </a:r>
            <a:endParaRPr lang="en-US"/>
          </a:p>
          <a:p>
            <a:r>
              <a:rPr lang="en-US" err="1"/>
              <a:t>Chỉ</a:t>
            </a:r>
            <a:r>
              <a:rPr lang="en-US"/>
              <a:t> </a:t>
            </a:r>
            <a:r>
              <a:rPr lang="en-US" err="1"/>
              <a:t>định</a:t>
            </a:r>
            <a:r>
              <a:rPr lang="en-US"/>
              <a:t> </a:t>
            </a:r>
            <a:r>
              <a:rPr lang="en-US" err="1"/>
              <a:t>khi</a:t>
            </a:r>
            <a:r>
              <a:rPr lang="en-US"/>
              <a:t> </a:t>
            </a:r>
            <a:r>
              <a:rPr lang="en-US" err="1"/>
              <a:t>muốn</a:t>
            </a:r>
            <a:r>
              <a:rPr lang="en-US"/>
              <a:t> </a:t>
            </a:r>
            <a:r>
              <a:rPr lang="en-US" err="1"/>
              <a:t>kiểm</a:t>
            </a:r>
            <a:r>
              <a:rPr lang="en-US"/>
              <a:t> </a:t>
            </a:r>
            <a:r>
              <a:rPr lang="en-US" err="1"/>
              <a:t>soát</a:t>
            </a:r>
            <a:r>
              <a:rPr lang="en-US"/>
              <a:t> </a:t>
            </a:r>
            <a:r>
              <a:rPr lang="en-US" err="1"/>
              <a:t>ngắn</a:t>
            </a:r>
            <a:r>
              <a:rPr lang="en-US"/>
              <a:t> </a:t>
            </a:r>
            <a:r>
              <a:rPr lang="en-US" err="1"/>
              <a:t>hạn</a:t>
            </a:r>
            <a:endParaRPr lang="en-US"/>
          </a:p>
          <a:p>
            <a:pPr lvl="1"/>
            <a:r>
              <a:rPr lang="en-US"/>
              <a:t>AUB-L</a:t>
            </a:r>
          </a:p>
          <a:p>
            <a:pPr lvl="1"/>
            <a:r>
              <a:rPr lang="en-US"/>
              <a:t>HUB</a:t>
            </a:r>
          </a:p>
          <a:p>
            <a:r>
              <a:rPr lang="en-US" err="1"/>
              <a:t>Các</a:t>
            </a:r>
            <a:r>
              <a:rPr lang="en-US"/>
              <a:t> </a:t>
            </a:r>
            <a:r>
              <a:rPr lang="en-US" err="1"/>
              <a:t>nhận</a:t>
            </a:r>
            <a:r>
              <a:rPr lang="en-US"/>
              <a:t> </a:t>
            </a:r>
            <a:r>
              <a:rPr lang="en-US" err="1"/>
              <a:t>định</a:t>
            </a:r>
            <a:r>
              <a:rPr lang="en-US"/>
              <a:t> </a:t>
            </a:r>
            <a:r>
              <a:rPr lang="en-US" err="1"/>
              <a:t>này</a:t>
            </a:r>
            <a:r>
              <a:rPr lang="en-US"/>
              <a:t> </a:t>
            </a:r>
            <a:r>
              <a:rPr lang="en-US" err="1"/>
              <a:t>chỉ</a:t>
            </a:r>
            <a:r>
              <a:rPr lang="en-US"/>
              <a:t> </a:t>
            </a:r>
            <a:r>
              <a:rPr lang="en-US" err="1"/>
              <a:t>đúng</a:t>
            </a:r>
            <a:r>
              <a:rPr lang="en-US"/>
              <a:t> </a:t>
            </a:r>
            <a:r>
              <a:rPr lang="en-US" err="1"/>
              <a:t>với</a:t>
            </a:r>
            <a:r>
              <a:rPr lang="en-US"/>
              <a:t> COCs</a:t>
            </a:r>
          </a:p>
          <a:p>
            <a:pPr lvl="1"/>
            <a:r>
              <a:rPr lang="en-US" err="1"/>
              <a:t>Không</a:t>
            </a:r>
            <a:r>
              <a:rPr lang="en-US"/>
              <a:t> </a:t>
            </a:r>
            <a:r>
              <a:rPr lang="en-US" err="1"/>
              <a:t>có</a:t>
            </a:r>
            <a:r>
              <a:rPr lang="en-US"/>
              <a:t> </a:t>
            </a:r>
            <a:r>
              <a:rPr lang="en-US" err="1"/>
              <a:t>chỉ</a:t>
            </a:r>
            <a:r>
              <a:rPr lang="en-US"/>
              <a:t> </a:t>
            </a:r>
            <a:r>
              <a:rPr lang="en-US" err="1"/>
              <a:t>định</a:t>
            </a:r>
            <a:r>
              <a:rPr lang="en-US"/>
              <a:t> </a:t>
            </a:r>
            <a:r>
              <a:rPr lang="en-US" err="1"/>
              <a:t>tương</a:t>
            </a:r>
            <a:r>
              <a:rPr lang="en-US"/>
              <a:t> </a:t>
            </a:r>
            <a:r>
              <a:rPr lang="en-US" err="1"/>
              <a:t>tự</a:t>
            </a:r>
            <a:r>
              <a:rPr lang="en-US"/>
              <a:t> </a:t>
            </a:r>
            <a:r>
              <a:rPr lang="en-US" err="1"/>
              <a:t>cho</a:t>
            </a:r>
            <a:r>
              <a:rPr lang="en-US"/>
              <a:t> POPs</a:t>
            </a:r>
          </a:p>
          <a:p>
            <a:pPr lvl="1"/>
            <a:r>
              <a:rPr lang="en-US" err="1"/>
              <a:t>Không</a:t>
            </a:r>
            <a:r>
              <a:rPr lang="en-US"/>
              <a:t> </a:t>
            </a:r>
            <a:r>
              <a:rPr lang="en-US" err="1"/>
              <a:t>có</a:t>
            </a:r>
            <a:r>
              <a:rPr lang="en-US"/>
              <a:t> </a:t>
            </a:r>
            <a:r>
              <a:rPr lang="en-US" err="1"/>
              <a:t>chỉ</a:t>
            </a:r>
            <a:r>
              <a:rPr lang="en-US"/>
              <a:t> </a:t>
            </a:r>
            <a:r>
              <a:rPr lang="en-US" err="1"/>
              <a:t>định</a:t>
            </a:r>
            <a:r>
              <a:rPr lang="en-US"/>
              <a:t> </a:t>
            </a:r>
            <a:r>
              <a:rPr lang="en-US" err="1"/>
              <a:t>tương</a:t>
            </a:r>
            <a:r>
              <a:rPr lang="en-US"/>
              <a:t> </a:t>
            </a:r>
            <a:r>
              <a:rPr lang="en-US" err="1"/>
              <a:t>tự</a:t>
            </a:r>
            <a:r>
              <a:rPr lang="en-US"/>
              <a:t> </a:t>
            </a:r>
            <a:r>
              <a:rPr lang="en-US" err="1"/>
              <a:t>cho</a:t>
            </a:r>
            <a:r>
              <a:rPr lang="en-US"/>
              <a:t> LASDS (</a:t>
            </a:r>
            <a:r>
              <a:rPr lang="en-US" err="1"/>
              <a:t>ngoại</a:t>
            </a:r>
            <a:r>
              <a:rPr lang="en-US"/>
              <a:t> </a:t>
            </a:r>
            <a:r>
              <a:rPr lang="en-US" err="1"/>
              <a:t>trừ</a:t>
            </a:r>
            <a:r>
              <a:rPr lang="en-US"/>
              <a:t> LNG-IUS)</a:t>
            </a:r>
          </a:p>
        </p:txBody>
      </p:sp>
      <p:pic>
        <p:nvPicPr>
          <p:cNvPr id="5" name="Online Media 4" descr="COCs &amp; AUB-L, HUB">
            <a:hlinkClick r:id="" action="ppaction://media"/>
            <a:extLst>
              <a:ext uri="{FF2B5EF4-FFF2-40B4-BE49-F238E27FC236}">
                <a16:creationId xmlns:a16="http://schemas.microsoft.com/office/drawing/2014/main" id="{CAA1A886-0244-8B4F-BB1E-30B9386C86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0887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753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A6DD47-5015-A944-8255-70DE8D937BE1}"/>
              </a:ext>
            </a:extLst>
          </p:cNvPr>
          <p:cNvSpPr>
            <a:spLocks noGrp="1"/>
          </p:cNvSpPr>
          <p:nvPr>
            <p:ph sz="half" idx="1"/>
          </p:nvPr>
        </p:nvSpPr>
        <p:spPr/>
        <p:txBody>
          <a:bodyPr/>
          <a:lstStyle/>
          <a:p>
            <a:r>
              <a:rPr lang="en-US" err="1"/>
              <a:t>Chứng</a:t>
            </a:r>
            <a:r>
              <a:rPr lang="en-US"/>
              <a:t> </a:t>
            </a:r>
            <a:r>
              <a:rPr lang="en-US" err="1"/>
              <a:t>cứ</a:t>
            </a:r>
            <a:r>
              <a:rPr lang="en-US"/>
              <a:t> </a:t>
            </a:r>
            <a:r>
              <a:rPr lang="en-US" err="1"/>
              <a:t>lâm</a:t>
            </a:r>
            <a:r>
              <a:rPr lang="en-US"/>
              <a:t> </a:t>
            </a:r>
            <a:r>
              <a:rPr lang="en-US" err="1"/>
              <a:t>sàng</a:t>
            </a:r>
            <a:endParaRPr lang="en-US"/>
          </a:p>
          <a:p>
            <a:pPr lvl="1"/>
            <a:r>
              <a:rPr lang="en-US" err="1"/>
              <a:t>Kiểm</a:t>
            </a:r>
            <a:r>
              <a:rPr lang="en-US"/>
              <a:t> </a:t>
            </a:r>
            <a:r>
              <a:rPr lang="en-US" err="1"/>
              <a:t>soát</a:t>
            </a:r>
            <a:r>
              <a:rPr lang="en-US"/>
              <a:t> </a:t>
            </a:r>
            <a:r>
              <a:rPr lang="en-US" err="1"/>
              <a:t>trung</a:t>
            </a:r>
            <a:r>
              <a:rPr lang="en-US"/>
              <a:t> </a:t>
            </a:r>
            <a:r>
              <a:rPr lang="en-US" err="1"/>
              <a:t>hạn</a:t>
            </a:r>
            <a:endParaRPr lang="en-US"/>
          </a:p>
          <a:p>
            <a:pPr lvl="2"/>
            <a:r>
              <a:rPr lang="en-US"/>
              <a:t>AUB-L</a:t>
            </a:r>
          </a:p>
          <a:p>
            <a:pPr lvl="2"/>
            <a:r>
              <a:rPr lang="en-US"/>
              <a:t>HUB</a:t>
            </a:r>
          </a:p>
          <a:p>
            <a:pPr lvl="1"/>
            <a:r>
              <a:rPr lang="en-US" err="1"/>
              <a:t>Hiệu</a:t>
            </a:r>
            <a:r>
              <a:rPr lang="en-US"/>
              <a:t> </a:t>
            </a:r>
            <a:r>
              <a:rPr lang="en-US" err="1"/>
              <a:t>quả</a:t>
            </a:r>
            <a:r>
              <a:rPr lang="en-US"/>
              <a:t> </a:t>
            </a:r>
            <a:r>
              <a:rPr lang="en-US" err="1"/>
              <a:t>thay</a:t>
            </a:r>
            <a:r>
              <a:rPr lang="en-US"/>
              <a:t> </a:t>
            </a:r>
            <a:r>
              <a:rPr lang="en-US" err="1"/>
              <a:t>đổi</a:t>
            </a:r>
            <a:r>
              <a:rPr lang="en-US"/>
              <a:t> </a:t>
            </a:r>
            <a:r>
              <a:rPr lang="en-US" err="1"/>
              <a:t>theo</a:t>
            </a:r>
            <a:endParaRPr lang="en-US"/>
          </a:p>
          <a:p>
            <a:pPr lvl="2"/>
            <a:r>
              <a:rPr lang="en-US" err="1"/>
              <a:t>Đặc</a:t>
            </a:r>
            <a:r>
              <a:rPr lang="en-US"/>
              <a:t> </a:t>
            </a:r>
            <a:r>
              <a:rPr lang="en-US" err="1"/>
              <a:t>điểm</a:t>
            </a:r>
            <a:r>
              <a:rPr lang="en-US"/>
              <a:t> </a:t>
            </a:r>
            <a:r>
              <a:rPr lang="en-US" err="1"/>
              <a:t>buồng</a:t>
            </a:r>
            <a:r>
              <a:rPr lang="en-US"/>
              <a:t> </a:t>
            </a:r>
            <a:r>
              <a:rPr lang="en-US" err="1"/>
              <a:t>tử</a:t>
            </a:r>
            <a:r>
              <a:rPr lang="en-US"/>
              <a:t> </a:t>
            </a:r>
            <a:r>
              <a:rPr lang="en-US" err="1"/>
              <a:t>cung</a:t>
            </a:r>
            <a:endParaRPr lang="en-US"/>
          </a:p>
          <a:p>
            <a:r>
              <a:rPr lang="en-US" err="1"/>
              <a:t>Thay</a:t>
            </a:r>
            <a:r>
              <a:rPr lang="en-US"/>
              <a:t> </a:t>
            </a:r>
            <a:r>
              <a:rPr lang="en-US" err="1"/>
              <a:t>đổi</a:t>
            </a:r>
            <a:r>
              <a:rPr lang="en-US"/>
              <a:t> profile miRNA</a:t>
            </a:r>
          </a:p>
          <a:p>
            <a:pPr lvl="1"/>
            <a:r>
              <a:rPr lang="en-US" err="1"/>
              <a:t>Khả</a:t>
            </a:r>
            <a:r>
              <a:rPr lang="en-US"/>
              <a:t> </a:t>
            </a:r>
            <a:r>
              <a:rPr lang="en-US" err="1"/>
              <a:t>năng</a:t>
            </a:r>
            <a:r>
              <a:rPr lang="en-US"/>
              <a:t> </a:t>
            </a:r>
            <a:r>
              <a:rPr lang="en-US" err="1"/>
              <a:t>mở</a:t>
            </a:r>
            <a:r>
              <a:rPr lang="en-US"/>
              <a:t> </a:t>
            </a:r>
            <a:r>
              <a:rPr lang="en-US" err="1"/>
              <a:t>rộng</a:t>
            </a:r>
            <a:r>
              <a:rPr lang="en-US"/>
              <a:t> </a:t>
            </a:r>
            <a:r>
              <a:rPr lang="en-US" err="1"/>
              <a:t>phạm</a:t>
            </a:r>
            <a:r>
              <a:rPr lang="en-US"/>
              <a:t> vi</a:t>
            </a:r>
          </a:p>
        </p:txBody>
      </p:sp>
      <p:sp>
        <p:nvSpPr>
          <p:cNvPr id="4" name="Title 3">
            <a:extLst>
              <a:ext uri="{FF2B5EF4-FFF2-40B4-BE49-F238E27FC236}">
                <a16:creationId xmlns:a16="http://schemas.microsoft.com/office/drawing/2014/main" id="{8E8F2EF8-A518-2F45-A0E5-CC9A664F213F}"/>
              </a:ext>
            </a:extLst>
          </p:cNvPr>
          <p:cNvSpPr>
            <a:spLocks noGrp="1"/>
          </p:cNvSpPr>
          <p:nvPr>
            <p:ph type="title"/>
          </p:nvPr>
        </p:nvSpPr>
        <p:spPr/>
        <p:txBody>
          <a:bodyPr/>
          <a:lstStyle/>
          <a:p>
            <a:r>
              <a:rPr lang="en-US"/>
              <a:t>LNG-IUS: </a:t>
            </a:r>
            <a:r>
              <a:rPr lang="en-US" err="1"/>
              <a:t>giảm</a:t>
            </a:r>
            <a:r>
              <a:rPr lang="en-US"/>
              <a:t> </a:t>
            </a:r>
            <a:r>
              <a:rPr lang="en-US" err="1"/>
              <a:t>máu</a:t>
            </a:r>
            <a:r>
              <a:rPr lang="en-US"/>
              <a:t> </a:t>
            </a:r>
            <a:r>
              <a:rPr lang="en-US" err="1"/>
              <a:t>mất</a:t>
            </a:r>
            <a:r>
              <a:rPr lang="en-US"/>
              <a:t> ở AUB-L, thay đổi profile miRNA</a:t>
            </a:r>
          </a:p>
        </p:txBody>
      </p:sp>
      <p:sp>
        <p:nvSpPr>
          <p:cNvPr id="6" name="Content Placeholder 5">
            <a:extLst>
              <a:ext uri="{FF2B5EF4-FFF2-40B4-BE49-F238E27FC236}">
                <a16:creationId xmlns:a16="http://schemas.microsoft.com/office/drawing/2014/main" id="{C692AA18-72AF-2942-9950-A83342A43F3C}"/>
              </a:ext>
            </a:extLst>
          </p:cNvPr>
          <p:cNvSpPr>
            <a:spLocks noGrp="1"/>
          </p:cNvSpPr>
          <p:nvPr>
            <p:ph sz="half" idx="2"/>
          </p:nvPr>
        </p:nvSpPr>
        <p:spPr/>
        <p:txBody>
          <a:bodyPr/>
          <a:lstStyle/>
          <a:p>
            <a:endParaRPr lang="en-US"/>
          </a:p>
        </p:txBody>
      </p:sp>
      <p:grpSp>
        <p:nvGrpSpPr>
          <p:cNvPr id="10" name="Group 9">
            <a:extLst>
              <a:ext uri="{FF2B5EF4-FFF2-40B4-BE49-F238E27FC236}">
                <a16:creationId xmlns:a16="http://schemas.microsoft.com/office/drawing/2014/main" id="{79B47F10-BC1F-A244-9215-8E946A33E861}"/>
              </a:ext>
            </a:extLst>
          </p:cNvPr>
          <p:cNvGrpSpPr/>
          <p:nvPr/>
        </p:nvGrpSpPr>
        <p:grpSpPr>
          <a:xfrm>
            <a:off x="6172199" y="1458096"/>
            <a:ext cx="5181599" cy="3562349"/>
            <a:chOff x="6172199" y="1458096"/>
            <a:chExt cx="5181599" cy="3562349"/>
          </a:xfrm>
        </p:grpSpPr>
        <p:pic>
          <p:nvPicPr>
            <p:cNvPr id="7" name="Picture 3">
              <a:extLst>
                <a:ext uri="{FF2B5EF4-FFF2-40B4-BE49-F238E27FC236}">
                  <a16:creationId xmlns:a16="http://schemas.microsoft.com/office/drawing/2014/main" id="{942316C8-2A89-9047-9094-0636A61E3C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199" y="1458096"/>
              <a:ext cx="5181599" cy="35623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214CFE9C-9240-2F4D-B4D5-46B129423E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0205" y="2824491"/>
              <a:ext cx="2010938" cy="158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 name="Online Media 4" descr="LNG-IUS">
            <a:hlinkClick r:id="" action="ppaction://media"/>
            <a:extLst>
              <a:ext uri="{FF2B5EF4-FFF2-40B4-BE49-F238E27FC236}">
                <a16:creationId xmlns:a16="http://schemas.microsoft.com/office/drawing/2014/main" id="{783376B4-D864-AC4B-89E4-09FA087B17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31896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618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B1D7B-2E9A-5B42-BD47-3E359E5D881D}"/>
              </a:ext>
            </a:extLst>
          </p:cNvPr>
          <p:cNvSpPr>
            <a:spLocks noGrp="1"/>
          </p:cNvSpPr>
          <p:nvPr>
            <p:ph sz="half" idx="1"/>
          </p:nvPr>
        </p:nvSpPr>
        <p:spPr/>
        <p:txBody>
          <a:bodyPr>
            <a:normAutofit/>
          </a:bodyPr>
          <a:lstStyle/>
          <a:p>
            <a:r>
              <a:rPr lang="en-US" err="1"/>
              <a:t>Các</a:t>
            </a:r>
            <a:r>
              <a:rPr lang="en-US"/>
              <a:t> SPRMs</a:t>
            </a:r>
          </a:p>
          <a:p>
            <a:pPr lvl="1"/>
            <a:r>
              <a:rPr lang="en-US" err="1"/>
              <a:t>Không</a:t>
            </a:r>
            <a:r>
              <a:rPr lang="en-US"/>
              <a:t> </a:t>
            </a:r>
            <a:r>
              <a:rPr lang="en-US" err="1"/>
              <a:t>tác</a:t>
            </a:r>
            <a:r>
              <a:rPr lang="en-US"/>
              <a:t> </a:t>
            </a:r>
            <a:r>
              <a:rPr lang="en-US" err="1"/>
              <a:t>động</a:t>
            </a:r>
            <a:r>
              <a:rPr lang="en-US"/>
              <a:t> </a:t>
            </a:r>
            <a:r>
              <a:rPr lang="en-US" err="1"/>
              <a:t>như</a:t>
            </a:r>
            <a:r>
              <a:rPr lang="en-US"/>
              <a:t> </a:t>
            </a:r>
            <a:r>
              <a:rPr lang="en-US" err="1"/>
              <a:t>nhau</a:t>
            </a:r>
            <a:endParaRPr lang="en-US"/>
          </a:p>
          <a:p>
            <a:r>
              <a:rPr lang="en-US" err="1"/>
              <a:t>UPA</a:t>
            </a:r>
            <a:r>
              <a:rPr lang="en-US" baseline="30000" err="1">
                <a:solidFill>
                  <a:srgbClr val="FF0000"/>
                </a:solidFill>
              </a:rPr>
              <a:t>*</a:t>
            </a:r>
            <a:endParaRPr lang="en-US" baseline="30000">
              <a:solidFill>
                <a:srgbClr val="FF0000"/>
              </a:solidFill>
            </a:endParaRPr>
          </a:p>
          <a:p>
            <a:pPr lvl="1"/>
            <a:r>
              <a:rPr lang="en-US" dirty="0"/>
              <a:t>Labelled, approved, pending</a:t>
            </a:r>
          </a:p>
          <a:p>
            <a:pPr lvl="1"/>
            <a:r>
              <a:rPr lang="en-US" dirty="0" err="1"/>
              <a:t>Hiệu</a:t>
            </a:r>
            <a:r>
              <a:rPr lang="en-US"/>
              <a:t> </a:t>
            </a:r>
            <a:r>
              <a:rPr lang="en-US" err="1"/>
              <a:t>quả</a:t>
            </a:r>
            <a:r>
              <a:rPr lang="en-US"/>
              <a:t> </a:t>
            </a:r>
            <a:r>
              <a:rPr lang="en-US" err="1"/>
              <a:t>trên</a:t>
            </a:r>
            <a:r>
              <a:rPr lang="en-US"/>
              <a:t> AUB-L</a:t>
            </a:r>
          </a:p>
          <a:p>
            <a:pPr lvl="1"/>
            <a:r>
              <a:rPr lang="en-US" err="1"/>
              <a:t>Giảm</a:t>
            </a:r>
            <a:r>
              <a:rPr lang="en-US"/>
              <a:t> </a:t>
            </a:r>
            <a:r>
              <a:rPr lang="en-US" err="1"/>
              <a:t>thể</a:t>
            </a:r>
            <a:r>
              <a:rPr lang="en-US"/>
              <a:t> </a:t>
            </a:r>
            <a:r>
              <a:rPr lang="en-US" err="1"/>
              <a:t>khối</a:t>
            </a:r>
            <a:endParaRPr lang="en-US"/>
          </a:p>
          <a:p>
            <a:pPr lvl="1"/>
            <a:r>
              <a:rPr lang="en-US" err="1"/>
              <a:t>Vấn</a:t>
            </a:r>
            <a:r>
              <a:rPr lang="en-US"/>
              <a:t> </a:t>
            </a:r>
            <a:r>
              <a:rPr lang="en-US" err="1"/>
              <a:t>đề</a:t>
            </a:r>
            <a:r>
              <a:rPr lang="en-US"/>
              <a:t> PAEC, tổn thương gan</a:t>
            </a:r>
            <a:r>
              <a:rPr lang="en-US" baseline="30000">
                <a:solidFill>
                  <a:srgbClr val="FF0000"/>
                </a:solidFill>
              </a:rPr>
              <a:t>**</a:t>
            </a:r>
          </a:p>
          <a:p>
            <a:r>
              <a:rPr lang="en-US"/>
              <a:t>Mifepristone</a:t>
            </a:r>
            <a:r>
              <a:rPr lang="en-US" baseline="30000">
                <a:solidFill>
                  <a:srgbClr val="FF0000"/>
                </a:solidFill>
              </a:rPr>
              <a:t>*</a:t>
            </a:r>
          </a:p>
          <a:p>
            <a:pPr lvl="1"/>
            <a:r>
              <a:rPr lang="en-US" err="1"/>
              <a:t>Hiệu</a:t>
            </a:r>
            <a:r>
              <a:rPr lang="en-US"/>
              <a:t> </a:t>
            </a:r>
            <a:r>
              <a:rPr lang="en-US" err="1"/>
              <a:t>quả</a:t>
            </a:r>
            <a:r>
              <a:rPr lang="en-US"/>
              <a:t> </a:t>
            </a:r>
            <a:r>
              <a:rPr lang="en-US" err="1"/>
              <a:t>trên</a:t>
            </a:r>
            <a:r>
              <a:rPr lang="en-US"/>
              <a:t> AUB-L</a:t>
            </a:r>
          </a:p>
          <a:p>
            <a:pPr lvl="1"/>
            <a:r>
              <a:rPr lang="en-US" err="1"/>
              <a:t>Giảm</a:t>
            </a:r>
            <a:r>
              <a:rPr lang="en-US"/>
              <a:t> </a:t>
            </a:r>
            <a:r>
              <a:rPr lang="en-US" err="1"/>
              <a:t>khối chưa đủ chứng cứ</a:t>
            </a:r>
            <a:endParaRPr lang="en-US"/>
          </a:p>
        </p:txBody>
      </p:sp>
      <p:sp>
        <p:nvSpPr>
          <p:cNvPr id="3" name="Content Placeholder 2">
            <a:extLst>
              <a:ext uri="{FF2B5EF4-FFF2-40B4-BE49-F238E27FC236}">
                <a16:creationId xmlns:a16="http://schemas.microsoft.com/office/drawing/2014/main" id="{FF58C38E-AD0A-CA4A-9921-7EEC1D6AC5B1}"/>
              </a:ext>
            </a:extLst>
          </p:cNvPr>
          <p:cNvSpPr>
            <a:spLocks noGrp="1"/>
          </p:cNvSpPr>
          <p:nvPr>
            <p:ph sz="half" idx="2"/>
          </p:nvPr>
        </p:nvSpPr>
        <p:spPr/>
        <p:txBody>
          <a:bodyPr/>
          <a:lstStyle/>
          <a:p>
            <a:endParaRPr lang="en-US"/>
          </a:p>
        </p:txBody>
      </p:sp>
      <p:sp>
        <p:nvSpPr>
          <p:cNvPr id="4" name="Title 3">
            <a:extLst>
              <a:ext uri="{FF2B5EF4-FFF2-40B4-BE49-F238E27FC236}">
                <a16:creationId xmlns:a16="http://schemas.microsoft.com/office/drawing/2014/main" id="{6274C5B3-657D-B141-8067-EF3F831DEDCB}"/>
              </a:ext>
            </a:extLst>
          </p:cNvPr>
          <p:cNvSpPr>
            <a:spLocks noGrp="1"/>
          </p:cNvSpPr>
          <p:nvPr>
            <p:ph type="title"/>
          </p:nvPr>
        </p:nvSpPr>
        <p:spPr/>
        <p:txBody>
          <a:bodyPr/>
          <a:lstStyle/>
          <a:p>
            <a:r>
              <a:rPr lang="en-US"/>
              <a:t>SPRMs: </a:t>
            </a:r>
            <a:r>
              <a:rPr lang="en-US" err="1"/>
              <a:t>hiệu quả trên AUB và trên thể khối u</a:t>
            </a:r>
            <a:endParaRPr lang="en-US"/>
          </a:p>
        </p:txBody>
      </p:sp>
      <p:grpSp>
        <p:nvGrpSpPr>
          <p:cNvPr id="8" name="Group 7">
            <a:extLst>
              <a:ext uri="{FF2B5EF4-FFF2-40B4-BE49-F238E27FC236}">
                <a16:creationId xmlns:a16="http://schemas.microsoft.com/office/drawing/2014/main" id="{E282ED7A-C85E-ED44-8F9E-54ADB12A6E70}"/>
              </a:ext>
            </a:extLst>
          </p:cNvPr>
          <p:cNvGrpSpPr/>
          <p:nvPr/>
        </p:nvGrpSpPr>
        <p:grpSpPr>
          <a:xfrm>
            <a:off x="6187439" y="1474918"/>
            <a:ext cx="5163355" cy="4430582"/>
            <a:chOff x="6187439" y="1474918"/>
            <a:chExt cx="5163355" cy="4430582"/>
          </a:xfrm>
        </p:grpSpPr>
        <p:pic>
          <p:nvPicPr>
            <p:cNvPr id="5" name="Picture 3">
              <a:extLst>
                <a:ext uri="{FF2B5EF4-FFF2-40B4-BE49-F238E27FC236}">
                  <a16:creationId xmlns:a16="http://schemas.microsoft.com/office/drawing/2014/main" id="{F0487A84-6739-F14B-B594-E46894F642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918"/>
            <a:stretch/>
          </p:blipFill>
          <p:spPr bwMode="auto">
            <a:xfrm>
              <a:off x="6187440" y="4025901"/>
              <a:ext cx="5163354" cy="18795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a:extLst>
                <a:ext uri="{FF2B5EF4-FFF2-40B4-BE49-F238E27FC236}">
                  <a16:creationId xmlns:a16="http://schemas.microsoft.com/office/drawing/2014/main" id="{CFE83AA1-1421-D445-B1A4-D2625257A4F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12" t="21875" r="14118" b="14375"/>
            <a:stretch/>
          </p:blipFill>
          <p:spPr bwMode="auto">
            <a:xfrm>
              <a:off x="6187439" y="1474918"/>
              <a:ext cx="5163353" cy="25396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 name="Online Media 8" descr="UPA &amp; mifepristone">
            <a:hlinkClick r:id="" action="ppaction://media"/>
            <a:extLst>
              <a:ext uri="{FF2B5EF4-FFF2-40B4-BE49-F238E27FC236}">
                <a16:creationId xmlns:a16="http://schemas.microsoft.com/office/drawing/2014/main" id="{E344235A-469F-5D4D-ACC5-5EF577C3A4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63613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12037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5868A7-9FEB-934F-A227-A5A87A6CC1A4}"/>
              </a:ext>
            </a:extLst>
          </p:cNvPr>
          <p:cNvSpPr>
            <a:spLocks noGrp="1"/>
          </p:cNvSpPr>
          <p:nvPr>
            <p:ph sz="half" idx="1"/>
          </p:nvPr>
        </p:nvSpPr>
        <p:spPr/>
        <p:txBody>
          <a:bodyPr>
            <a:normAutofit/>
          </a:bodyPr>
          <a:lstStyle/>
          <a:p>
            <a:r>
              <a:rPr lang="en-US" err="1"/>
              <a:t>Cắt</a:t>
            </a:r>
            <a:r>
              <a:rPr lang="en-US"/>
              <a:t> gonadotropin, </a:t>
            </a:r>
            <a:r>
              <a:rPr lang="en-US" err="1"/>
              <a:t>cắt</a:t>
            </a:r>
            <a:r>
              <a:rPr lang="en-US"/>
              <a:t> E</a:t>
            </a:r>
            <a:r>
              <a:rPr lang="en-US" baseline="-25000"/>
              <a:t>2</a:t>
            </a:r>
            <a:endParaRPr lang="en-US"/>
          </a:p>
          <a:p>
            <a:pPr lvl="1"/>
            <a:r>
              <a:rPr lang="en-US" err="1"/>
              <a:t>Gián</a:t>
            </a:r>
            <a:r>
              <a:rPr lang="en-US"/>
              <a:t> </a:t>
            </a:r>
            <a:r>
              <a:rPr lang="en-US" err="1"/>
              <a:t>tiếp</a:t>
            </a:r>
            <a:r>
              <a:rPr lang="en-US"/>
              <a:t> </a:t>
            </a:r>
            <a:r>
              <a:rPr lang="en-US" err="1"/>
              <a:t>kiểm</a:t>
            </a:r>
            <a:r>
              <a:rPr lang="en-US"/>
              <a:t> </a:t>
            </a:r>
            <a:r>
              <a:rPr lang="en-US" err="1"/>
              <a:t>soát</a:t>
            </a:r>
            <a:r>
              <a:rPr lang="en-US"/>
              <a:t> u </a:t>
            </a:r>
          </a:p>
          <a:p>
            <a:r>
              <a:rPr lang="en-US" err="1"/>
              <a:t>GnRH</a:t>
            </a:r>
            <a:r>
              <a:rPr lang="en-US"/>
              <a:t>-agonist</a:t>
            </a:r>
          </a:p>
          <a:p>
            <a:pPr lvl="1"/>
            <a:r>
              <a:rPr lang="en-US"/>
              <a:t>E</a:t>
            </a:r>
            <a:r>
              <a:rPr lang="en-US" baseline="-25000"/>
              <a:t>2</a:t>
            </a:r>
            <a:r>
              <a:rPr lang="en-US"/>
              <a:t>↓ </a:t>
            </a:r>
            <a:r>
              <a:rPr lang="en-US" err="1"/>
              <a:t>sâu</a:t>
            </a:r>
            <a:r>
              <a:rPr lang="en-US"/>
              <a:t>, </a:t>
            </a:r>
            <a:r>
              <a:rPr lang="en-US" err="1"/>
              <a:t>ngăn</a:t>
            </a:r>
            <a:r>
              <a:rPr lang="en-US"/>
              <a:t> </a:t>
            </a:r>
            <a:r>
              <a:rPr lang="en-US" err="1"/>
              <a:t>việc</a:t>
            </a:r>
            <a:r>
              <a:rPr lang="en-US"/>
              <a:t> </a:t>
            </a:r>
            <a:r>
              <a:rPr lang="en-US" err="1"/>
              <a:t>dùng</a:t>
            </a:r>
            <a:r>
              <a:rPr lang="en-US"/>
              <a:t> </a:t>
            </a:r>
            <a:r>
              <a:rPr lang="en-US" err="1"/>
              <a:t>dài</a:t>
            </a:r>
            <a:endParaRPr lang="en-US"/>
          </a:p>
          <a:p>
            <a:pPr lvl="1"/>
            <a:r>
              <a:rPr lang="en-US" err="1"/>
              <a:t>Tái</a:t>
            </a:r>
            <a:r>
              <a:rPr lang="en-US"/>
              <a:t> </a:t>
            </a:r>
            <a:r>
              <a:rPr lang="en-US" err="1"/>
              <a:t>phát</a:t>
            </a:r>
            <a:r>
              <a:rPr lang="en-US"/>
              <a:t> </a:t>
            </a:r>
            <a:r>
              <a:rPr lang="en-US" err="1"/>
              <a:t>nhanh</a:t>
            </a:r>
            <a:r>
              <a:rPr lang="en-US"/>
              <a:t> do u </a:t>
            </a:r>
            <a:r>
              <a:rPr lang="en-US" err="1"/>
              <a:t>nhỏ</a:t>
            </a:r>
            <a:r>
              <a:rPr lang="en-US"/>
              <a:t> </a:t>
            </a:r>
            <a:r>
              <a:rPr lang="en-US" err="1"/>
              <a:t>đi</a:t>
            </a:r>
            <a:r>
              <a:rPr lang="en-US"/>
              <a:t> </a:t>
            </a:r>
            <a:r>
              <a:rPr lang="en-US" err="1"/>
              <a:t>nhưng</a:t>
            </a:r>
            <a:r>
              <a:rPr lang="en-US"/>
              <a:t> </a:t>
            </a:r>
            <a:r>
              <a:rPr lang="en-US" err="1"/>
              <a:t>không</a:t>
            </a:r>
            <a:r>
              <a:rPr lang="en-US"/>
              <a:t> </a:t>
            </a:r>
            <a:r>
              <a:rPr lang="en-US" err="1"/>
              <a:t>làm</a:t>
            </a:r>
            <a:r>
              <a:rPr lang="en-US"/>
              <a:t> “</a:t>
            </a:r>
            <a:r>
              <a:rPr lang="en-US" err="1"/>
              <a:t>chết</a:t>
            </a:r>
            <a:r>
              <a:rPr lang="en-US"/>
              <a:t>” u</a:t>
            </a:r>
          </a:p>
          <a:p>
            <a:r>
              <a:rPr lang="en-US" err="1"/>
              <a:t>GnRH</a:t>
            </a:r>
            <a:r>
              <a:rPr lang="en-US"/>
              <a:t>-antagonist</a:t>
            </a:r>
          </a:p>
          <a:p>
            <a:pPr lvl="1"/>
            <a:r>
              <a:rPr lang="en-US" err="1"/>
              <a:t>Cho phép tùy</a:t>
            </a:r>
            <a:r>
              <a:rPr lang="en-US"/>
              <a:t> </a:t>
            </a:r>
            <a:r>
              <a:rPr lang="en-US" err="1"/>
              <a:t>chỉnh</a:t>
            </a:r>
            <a:r>
              <a:rPr lang="en-US"/>
              <a:t> </a:t>
            </a:r>
            <a:r>
              <a:rPr lang="en-US" err="1"/>
              <a:t>mức</a:t>
            </a:r>
            <a:r>
              <a:rPr lang="en-US"/>
              <a:t> </a:t>
            </a:r>
            <a:r>
              <a:rPr lang="en-US" err="1"/>
              <a:t>giảm</a:t>
            </a:r>
            <a:r>
              <a:rPr lang="en-US"/>
              <a:t> E</a:t>
            </a:r>
            <a:r>
              <a:rPr lang="en-US" baseline="-25000"/>
              <a:t>2</a:t>
            </a:r>
            <a:endParaRPr lang="en-US"/>
          </a:p>
        </p:txBody>
      </p:sp>
      <p:sp>
        <p:nvSpPr>
          <p:cNvPr id="4" name="Title 3">
            <a:extLst>
              <a:ext uri="{FF2B5EF4-FFF2-40B4-BE49-F238E27FC236}">
                <a16:creationId xmlns:a16="http://schemas.microsoft.com/office/drawing/2014/main" id="{9ACA9442-59C4-E243-8937-FC6729F3A4F9}"/>
              </a:ext>
            </a:extLst>
          </p:cNvPr>
          <p:cNvSpPr>
            <a:spLocks noGrp="1"/>
          </p:cNvSpPr>
          <p:nvPr>
            <p:ph type="title"/>
          </p:nvPr>
        </p:nvSpPr>
        <p:spPr/>
        <p:txBody>
          <a:bodyPr>
            <a:normAutofit/>
          </a:bodyPr>
          <a:lstStyle/>
          <a:p>
            <a:r>
              <a:rPr lang="en-US" err="1"/>
              <a:t>Chất</a:t>
            </a:r>
            <a:r>
              <a:rPr lang="en-US"/>
              <a:t> </a:t>
            </a:r>
            <a:r>
              <a:rPr lang="en-US" err="1"/>
              <a:t>tương</a:t>
            </a:r>
            <a:r>
              <a:rPr lang="en-US"/>
              <a:t> </a:t>
            </a:r>
            <a:r>
              <a:rPr lang="en-US" err="1"/>
              <a:t>tự</a:t>
            </a:r>
            <a:r>
              <a:rPr lang="en-US"/>
              <a:t> GnRH: </a:t>
            </a:r>
            <a:r>
              <a:rPr lang="en-US" err="1"/>
              <a:t>GnRH</a:t>
            </a:r>
            <a:r>
              <a:rPr lang="en-US"/>
              <a:t>-agonist </a:t>
            </a:r>
            <a:r>
              <a:rPr lang="en-US" err="1"/>
              <a:t>và</a:t>
            </a:r>
            <a:r>
              <a:rPr lang="en-US"/>
              <a:t> </a:t>
            </a:r>
            <a:r>
              <a:rPr lang="en-US" err="1"/>
              <a:t>GnRH</a:t>
            </a:r>
            <a:r>
              <a:rPr lang="en-US"/>
              <a:t>-antagonist</a:t>
            </a:r>
          </a:p>
        </p:txBody>
      </p:sp>
      <p:sp>
        <p:nvSpPr>
          <p:cNvPr id="6" name="Content Placeholder 5">
            <a:extLst>
              <a:ext uri="{FF2B5EF4-FFF2-40B4-BE49-F238E27FC236}">
                <a16:creationId xmlns:a16="http://schemas.microsoft.com/office/drawing/2014/main" id="{BD02AAD4-FED2-8046-9654-139878339728}"/>
              </a:ext>
            </a:extLst>
          </p:cNvPr>
          <p:cNvSpPr>
            <a:spLocks noGrp="1"/>
          </p:cNvSpPr>
          <p:nvPr>
            <p:ph sz="half" idx="2"/>
          </p:nvPr>
        </p:nvSpPr>
        <p:spPr/>
        <p:txBody>
          <a:bodyPr/>
          <a:lstStyle/>
          <a:p>
            <a:endParaRPr lang="en-US"/>
          </a:p>
          <a:p>
            <a:endParaRPr lang="en-US"/>
          </a:p>
          <a:p>
            <a:endParaRPr lang="en-US"/>
          </a:p>
          <a:p>
            <a:endParaRPr lang="en-US"/>
          </a:p>
          <a:p>
            <a:r>
              <a:rPr lang="en-US"/>
              <a:t>Down regulation sau GnRHa</a:t>
            </a:r>
          </a:p>
        </p:txBody>
      </p:sp>
      <p:pic>
        <p:nvPicPr>
          <p:cNvPr id="7" name="Picture 2">
            <a:extLst>
              <a:ext uri="{FF2B5EF4-FFF2-40B4-BE49-F238E27FC236}">
                <a16:creationId xmlns:a16="http://schemas.microsoft.com/office/drawing/2014/main" id="{F1FCBEED-3478-4F41-9345-F1A0BB4C2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1458096"/>
            <a:ext cx="5181600" cy="1970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descr="GnRH analogues">
            <a:hlinkClick r:id="" action="ppaction://media"/>
            <a:extLst>
              <a:ext uri="{FF2B5EF4-FFF2-40B4-BE49-F238E27FC236}">
                <a16:creationId xmlns:a16="http://schemas.microsoft.com/office/drawing/2014/main" id="{D674C06D-1D25-F140-907C-79F9E3F157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57786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975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54CD42-E14F-F240-B970-D90D70B0C003}"/>
              </a:ext>
            </a:extLst>
          </p:cNvPr>
          <p:cNvSpPr>
            <a:spLocks noGrp="1"/>
          </p:cNvSpPr>
          <p:nvPr>
            <p:ph sz="half" idx="1"/>
          </p:nvPr>
        </p:nvSpPr>
        <p:spPr/>
        <p:txBody>
          <a:bodyPr>
            <a:normAutofit/>
          </a:bodyPr>
          <a:lstStyle/>
          <a:p>
            <a:endParaRPr lang="en-US"/>
          </a:p>
          <a:p>
            <a:endParaRPr lang="en-US"/>
          </a:p>
          <a:p>
            <a:endParaRPr lang="en-US"/>
          </a:p>
          <a:p>
            <a:endParaRPr lang="en-US"/>
          </a:p>
          <a:p>
            <a:pPr marL="0" indent="0">
              <a:buNone/>
            </a:pPr>
            <a:endParaRPr lang="en-US"/>
          </a:p>
          <a:p>
            <a:r>
              <a:rPr lang="en-US"/>
              <a:t>Thời gian kiểm soát chảy máu của UPA, so với GnRH agonist</a:t>
            </a:r>
          </a:p>
          <a:p>
            <a:pPr lvl="1"/>
            <a:r>
              <a:rPr lang="en-US"/>
              <a:t>UPA </a:t>
            </a:r>
            <a:r>
              <a:rPr lang="en-US" err="1"/>
              <a:t>chấm</a:t>
            </a:r>
            <a:r>
              <a:rPr lang="en-US"/>
              <a:t> </a:t>
            </a:r>
            <a:r>
              <a:rPr lang="en-US" err="1"/>
              <a:t>dứt</a:t>
            </a:r>
            <a:r>
              <a:rPr lang="en-US"/>
              <a:t> AUB-L </a:t>
            </a:r>
            <a:r>
              <a:rPr lang="en-US" err="1"/>
              <a:t>nhanh</a:t>
            </a:r>
            <a:r>
              <a:rPr lang="en-US"/>
              <a:t> </a:t>
            </a:r>
            <a:r>
              <a:rPr lang="en-US" err="1"/>
              <a:t>hơn</a:t>
            </a:r>
          </a:p>
          <a:p>
            <a:pPr lvl="1"/>
            <a:r>
              <a:rPr lang="en-US" err="1"/>
              <a:t>Nhờ</a:t>
            </a:r>
            <a:r>
              <a:rPr lang="en-US"/>
              <a:t> </a:t>
            </a:r>
            <a:r>
              <a:rPr lang="en-US" err="1"/>
              <a:t>tránh</a:t>
            </a:r>
            <a:r>
              <a:rPr lang="en-US"/>
              <a:t> </a:t>
            </a:r>
            <a:r>
              <a:rPr lang="en-US" err="1"/>
              <a:t>được</a:t>
            </a:r>
            <a:r>
              <a:rPr lang="en-US"/>
              <a:t> “flare-up”</a:t>
            </a:r>
          </a:p>
          <a:p>
            <a:endParaRPr lang="en-US"/>
          </a:p>
        </p:txBody>
      </p:sp>
      <p:sp>
        <p:nvSpPr>
          <p:cNvPr id="4" name="Title 3">
            <a:extLst>
              <a:ext uri="{FF2B5EF4-FFF2-40B4-BE49-F238E27FC236}">
                <a16:creationId xmlns:a16="http://schemas.microsoft.com/office/drawing/2014/main" id="{386C1FAB-0940-3948-84DA-64492B831B6C}"/>
              </a:ext>
            </a:extLst>
          </p:cNvPr>
          <p:cNvSpPr>
            <a:spLocks noGrp="1"/>
          </p:cNvSpPr>
          <p:nvPr>
            <p:ph type="title"/>
          </p:nvPr>
        </p:nvSpPr>
        <p:spPr/>
        <p:txBody>
          <a:bodyPr>
            <a:normAutofit/>
          </a:bodyPr>
          <a:lstStyle/>
          <a:p>
            <a:r>
              <a:rPr lang="en-US"/>
              <a:t>Ulipristal acetate: phân tử hứa hẹn, nhưng bị tạm “rút phép”</a:t>
            </a:r>
          </a:p>
        </p:txBody>
      </p:sp>
      <p:sp>
        <p:nvSpPr>
          <p:cNvPr id="8" name="Content Placeholder 7">
            <a:extLst>
              <a:ext uri="{FF2B5EF4-FFF2-40B4-BE49-F238E27FC236}">
                <a16:creationId xmlns:a16="http://schemas.microsoft.com/office/drawing/2014/main" id="{59890FB9-14F5-544A-BA3E-E68F2706B8E7}"/>
              </a:ext>
            </a:extLst>
          </p:cNvPr>
          <p:cNvSpPr>
            <a:spLocks noGrp="1"/>
          </p:cNvSpPr>
          <p:nvPr>
            <p:ph sz="half" idx="2"/>
          </p:nvPr>
        </p:nvSpPr>
        <p:spPr/>
        <p:txBody>
          <a:bodyPr/>
          <a:lstStyle/>
          <a:p>
            <a:endParaRPr lang="en-US"/>
          </a:p>
          <a:p>
            <a:endParaRPr lang="en-US"/>
          </a:p>
          <a:p>
            <a:endParaRPr lang="en-US"/>
          </a:p>
          <a:p>
            <a:endParaRPr lang="en-US"/>
          </a:p>
          <a:p>
            <a:endParaRPr lang="en-US"/>
          </a:p>
          <a:p>
            <a:r>
              <a:rPr lang="en-US"/>
              <a:t>Khả năng giảm khối của UPA trong khi dùng và sau khi ngưng</a:t>
            </a:r>
          </a:p>
          <a:p>
            <a:pPr lvl="1"/>
            <a:r>
              <a:rPr lang="en-US"/>
              <a:t>Hiệu quả duy trì dài hơn GnRHa</a:t>
            </a:r>
          </a:p>
          <a:p>
            <a:pPr lvl="1"/>
            <a:r>
              <a:rPr lang="en-US"/>
              <a:t>Thay đổi theo miRNA profile</a:t>
            </a:r>
          </a:p>
        </p:txBody>
      </p:sp>
      <p:pic>
        <p:nvPicPr>
          <p:cNvPr id="10" name="Picture 2">
            <a:extLst>
              <a:ext uri="{FF2B5EF4-FFF2-40B4-BE49-F238E27FC236}">
                <a16:creationId xmlns:a16="http://schemas.microsoft.com/office/drawing/2014/main" id="{365E7AD8-A0E5-D946-8F7C-6D82F45639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89" t="28542" r="16823" b="14791"/>
          <a:stretch/>
        </p:blipFill>
        <p:spPr bwMode="auto">
          <a:xfrm>
            <a:off x="838200" y="1458097"/>
            <a:ext cx="5181600" cy="24901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7AED3F31-307B-2447-B23E-CC5F0552AF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589" t="29792" r="16000" b="15208"/>
          <a:stretch/>
        </p:blipFill>
        <p:spPr bwMode="auto">
          <a:xfrm>
            <a:off x="6172200" y="1458096"/>
            <a:ext cx="5181600" cy="24901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descr="UPA last words">
            <a:hlinkClick r:id="" action="ppaction://media"/>
            <a:extLst>
              <a:ext uri="{FF2B5EF4-FFF2-40B4-BE49-F238E27FC236}">
                <a16:creationId xmlns:a16="http://schemas.microsoft.com/office/drawing/2014/main" id="{2A9101AE-B674-804A-AE6F-A8165F12E6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401531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564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p>
            <a:r>
              <a:rPr lang="en-US" dirty="0" err="1"/>
              <a:t>Khái</a:t>
            </a:r>
            <a:r>
              <a:rPr lang="en-US"/>
              <a:t> </a:t>
            </a:r>
            <a:r>
              <a:rPr lang="en-US" err="1"/>
              <a:t>lược</a:t>
            </a:r>
            <a:r>
              <a:rPr lang="en-US"/>
              <a:t> các </a:t>
            </a:r>
            <a:r>
              <a:rPr lang="en-US" err="1"/>
              <a:t>luận</a:t>
            </a:r>
            <a:r>
              <a:rPr lang="en-US"/>
              <a:t> </a:t>
            </a:r>
            <a:r>
              <a:rPr lang="en-US" err="1"/>
              <a:t>điểm</a:t>
            </a:r>
            <a:r>
              <a:rPr lang="en-US"/>
              <a:t> </a:t>
            </a:r>
            <a:r>
              <a:rPr lang="en-US" err="1"/>
              <a:t>đương</a:t>
            </a:r>
            <a:r>
              <a:rPr lang="en-US"/>
              <a:t> </a:t>
            </a:r>
            <a:r>
              <a:rPr lang="en-US" err="1"/>
              <a:t>đại</a:t>
            </a:r>
            <a:r>
              <a:rPr lang="en-US"/>
              <a:t> </a:t>
            </a:r>
            <a:r>
              <a:rPr lang="en-US" err="1"/>
              <a:t>về</a:t>
            </a:r>
            <a:r>
              <a:rPr lang="en-US"/>
              <a:t> </a:t>
            </a:r>
            <a:r>
              <a:rPr lang="en-US" err="1"/>
              <a:t>bệnh</a:t>
            </a:r>
            <a:r>
              <a:rPr lang="en-US"/>
              <a:t> </a:t>
            </a:r>
            <a:r>
              <a:rPr lang="en-US" err="1"/>
              <a:t>sinh</a:t>
            </a:r>
            <a:r>
              <a:rPr lang="en-US"/>
              <a:t> </a:t>
            </a:r>
            <a:r>
              <a:rPr lang="en-US" err="1"/>
              <a:t>của</a:t>
            </a:r>
            <a:r>
              <a:rPr lang="en-US"/>
              <a:t> bệnh tuyến-cơ tử cung và các quan điểm điều trị hiện hành</a:t>
            </a:r>
          </a:p>
        </p:txBody>
      </p:sp>
      <p:sp>
        <p:nvSpPr>
          <p:cNvPr id="3" name="Subtitle 2"/>
          <p:cNvSpPr>
            <a:spLocks noGrp="1"/>
          </p:cNvSpPr>
          <p:nvPr>
            <p:ph type="subTitle" idx="1"/>
          </p:nvPr>
        </p:nvSpPr>
        <p:spPr>
          <a:xfrm>
            <a:off x="1524000" y="3602038"/>
            <a:ext cx="9144000" cy="1655762"/>
          </a:xfrm>
        </p:spPr>
        <p:txBody>
          <a:bodyPr/>
          <a:lstStyle/>
          <a:p>
            <a:r>
              <a:rPr lang="en-US" err="1"/>
              <a:t>Âu</a:t>
            </a:r>
            <a:r>
              <a:rPr lang="en-US"/>
              <a:t> </a:t>
            </a:r>
            <a:r>
              <a:rPr lang="en-US" err="1"/>
              <a:t>Nhựt</a:t>
            </a:r>
            <a:r>
              <a:rPr lang="en-US"/>
              <a:t> </a:t>
            </a:r>
            <a:r>
              <a:rPr lang="en-US" err="1"/>
              <a:t>Luân</a:t>
            </a:r>
            <a:endParaRPr lang="en-US"/>
          </a:p>
        </p:txBody>
      </p:sp>
      <p:pic>
        <p:nvPicPr>
          <p:cNvPr id="4" name="Online Media 3" descr="Title adenomyosis">
            <a:hlinkClick r:id="" action="ppaction://media"/>
            <a:extLst>
              <a:ext uri="{FF2B5EF4-FFF2-40B4-BE49-F238E27FC236}">
                <a16:creationId xmlns:a16="http://schemas.microsoft.com/office/drawing/2014/main" id="{EBCDBAFF-7B16-514A-A307-C6D4188A9F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57532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256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C76BCF-45CD-8043-8BF8-E60475F6A273}"/>
              </a:ext>
            </a:extLst>
          </p:cNvPr>
          <p:cNvSpPr>
            <a:spLocks noGrp="1"/>
          </p:cNvSpPr>
          <p:nvPr>
            <p:ph sz="half" idx="1"/>
          </p:nvPr>
        </p:nvSpPr>
        <p:spPr>
          <a:xfrm>
            <a:off x="838200" y="1458097"/>
            <a:ext cx="5181600" cy="4436076"/>
          </a:xfrm>
        </p:spPr>
        <p:txBody>
          <a:bodyPr>
            <a:normAutofit/>
          </a:bodyPr>
          <a:lstStyle/>
          <a:p>
            <a:r>
              <a:rPr lang="en-US" err="1"/>
              <a:t>Tử</a:t>
            </a:r>
            <a:r>
              <a:rPr lang="en-US"/>
              <a:t> </a:t>
            </a:r>
            <a:r>
              <a:rPr lang="en-US" err="1"/>
              <a:t>cung</a:t>
            </a:r>
            <a:r>
              <a:rPr lang="en-US"/>
              <a:t> to </a:t>
            </a:r>
            <a:r>
              <a:rPr lang="en-US" err="1"/>
              <a:t>lan</a:t>
            </a:r>
            <a:r>
              <a:rPr lang="en-US"/>
              <a:t> </a:t>
            </a:r>
            <a:r>
              <a:rPr lang="en-US" err="1"/>
              <a:t>tỏa</a:t>
            </a:r>
            <a:r>
              <a:rPr lang="en-US"/>
              <a:t>, do:</a:t>
            </a:r>
          </a:p>
          <a:p>
            <a:pPr lvl="1"/>
            <a:r>
              <a:rPr lang="en-US" err="1"/>
              <a:t>Lớp</a:t>
            </a:r>
            <a:r>
              <a:rPr lang="en-US"/>
              <a:t> </a:t>
            </a:r>
            <a:r>
              <a:rPr lang="en-US" err="1"/>
              <a:t>cơ</a:t>
            </a:r>
            <a:r>
              <a:rPr lang="en-US"/>
              <a:t> bị xâm nhập lành tính bởi</a:t>
            </a:r>
          </a:p>
          <a:p>
            <a:pPr lvl="2"/>
            <a:r>
              <a:rPr lang="en-US" err="1"/>
              <a:t>Biểu</a:t>
            </a:r>
            <a:r>
              <a:rPr lang="en-US"/>
              <a:t> </a:t>
            </a:r>
            <a:r>
              <a:rPr lang="en-US" err="1"/>
              <a:t>mô</a:t>
            </a:r>
            <a:r>
              <a:rPr lang="en-US"/>
              <a:t> </a:t>
            </a:r>
            <a:r>
              <a:rPr lang="en-US" err="1"/>
              <a:t>tuyến</a:t>
            </a:r>
            <a:r>
              <a:rPr lang="en-US"/>
              <a:t> </a:t>
            </a:r>
            <a:r>
              <a:rPr lang="en-US" err="1"/>
              <a:t>nội</a:t>
            </a:r>
            <a:r>
              <a:rPr lang="en-US"/>
              <a:t> </a:t>
            </a:r>
            <a:r>
              <a:rPr lang="en-US" err="1"/>
              <a:t>mạc</a:t>
            </a:r>
            <a:r>
              <a:rPr lang="en-US"/>
              <a:t> </a:t>
            </a:r>
            <a:r>
              <a:rPr lang="en-US" err="1"/>
              <a:t>tử</a:t>
            </a:r>
            <a:r>
              <a:rPr lang="en-US"/>
              <a:t> </a:t>
            </a:r>
            <a:r>
              <a:rPr lang="en-US" err="1"/>
              <a:t>cung</a:t>
            </a:r>
            <a:r>
              <a:rPr lang="en-US"/>
              <a:t> </a:t>
            </a:r>
          </a:p>
          <a:p>
            <a:pPr lvl="2"/>
            <a:r>
              <a:rPr lang="en-US" err="1"/>
              <a:t>Mô</a:t>
            </a:r>
            <a:r>
              <a:rPr lang="en-US"/>
              <a:t> </a:t>
            </a:r>
            <a:r>
              <a:rPr lang="en-US" err="1"/>
              <a:t>đệm</a:t>
            </a:r>
            <a:r>
              <a:rPr lang="en-US"/>
              <a:t> </a:t>
            </a:r>
            <a:r>
              <a:rPr lang="en-US" err="1"/>
              <a:t>tùy</a:t>
            </a:r>
            <a:r>
              <a:rPr lang="en-US"/>
              <a:t> </a:t>
            </a:r>
            <a:r>
              <a:rPr lang="en-US" err="1"/>
              <a:t>hành</a:t>
            </a:r>
            <a:endParaRPr lang="en-US"/>
          </a:p>
          <a:p>
            <a:pPr lvl="1"/>
            <a:r>
              <a:rPr lang="en-US" err="1"/>
              <a:t>Bao</a:t>
            </a:r>
            <a:r>
              <a:rPr lang="en-US"/>
              <a:t> </a:t>
            </a:r>
            <a:r>
              <a:rPr lang="en-US" err="1"/>
              <a:t>quanh</a:t>
            </a:r>
            <a:r>
              <a:rPr lang="en-US"/>
              <a:t> </a:t>
            </a:r>
            <a:r>
              <a:rPr lang="en-US" err="1"/>
              <a:t>là</a:t>
            </a:r>
            <a:r>
              <a:rPr lang="en-US"/>
              <a:t> </a:t>
            </a:r>
            <a:r>
              <a:rPr lang="en-US" err="1"/>
              <a:t>các</a:t>
            </a:r>
            <a:r>
              <a:rPr lang="en-US"/>
              <a:t> </a:t>
            </a:r>
            <a:r>
              <a:rPr lang="en-US" err="1"/>
              <a:t>sợi</a:t>
            </a:r>
            <a:r>
              <a:rPr lang="en-US"/>
              <a:t> </a:t>
            </a:r>
            <a:r>
              <a:rPr lang="en-US" err="1"/>
              <a:t>cơ</a:t>
            </a:r>
            <a:r>
              <a:rPr lang="en-US"/>
              <a:t> </a:t>
            </a:r>
            <a:r>
              <a:rPr lang="en-US" err="1"/>
              <a:t>trơn</a:t>
            </a:r>
            <a:endParaRPr lang="en-US"/>
          </a:p>
          <a:p>
            <a:pPr lvl="2"/>
            <a:r>
              <a:rPr lang="en-US" err="1"/>
              <a:t>Tăng</a:t>
            </a:r>
            <a:r>
              <a:rPr lang="en-US"/>
              <a:t> </a:t>
            </a:r>
            <a:r>
              <a:rPr lang="en-US" err="1"/>
              <a:t>dưỡng</a:t>
            </a:r>
            <a:endParaRPr lang="en-US"/>
          </a:p>
          <a:p>
            <a:pPr lvl="2"/>
            <a:r>
              <a:rPr lang="en-US" err="1"/>
              <a:t>Tăng</a:t>
            </a:r>
            <a:r>
              <a:rPr lang="en-US"/>
              <a:t> </a:t>
            </a:r>
            <a:r>
              <a:rPr lang="en-US" err="1"/>
              <a:t>sản</a:t>
            </a:r>
            <a:endParaRPr lang="vi-VN"/>
          </a:p>
          <a:p>
            <a:r>
              <a:rPr lang="en-US" err="1"/>
              <a:t>Thành</a:t>
            </a:r>
            <a:r>
              <a:rPr lang="en-US"/>
              <a:t> </a:t>
            </a:r>
            <a:r>
              <a:rPr lang="en-US" err="1"/>
              <a:t>phần</a:t>
            </a:r>
            <a:r>
              <a:rPr lang="en-US"/>
              <a:t> </a:t>
            </a:r>
            <a:r>
              <a:rPr lang="en-US" err="1"/>
              <a:t>rất</a:t>
            </a:r>
            <a:r>
              <a:rPr lang="en-US"/>
              <a:t> </a:t>
            </a:r>
            <a:r>
              <a:rPr lang="en-US" err="1"/>
              <a:t>khác</a:t>
            </a:r>
            <a:r>
              <a:rPr lang="en-US"/>
              <a:t> </a:t>
            </a:r>
            <a:r>
              <a:rPr lang="en-US" err="1"/>
              <a:t>nhau:</a:t>
            </a:r>
            <a:endParaRPr lang="en-US"/>
          </a:p>
          <a:p>
            <a:pPr lvl="1"/>
            <a:r>
              <a:rPr lang="en-US" err="1"/>
              <a:t>Tuyến</a:t>
            </a:r>
            <a:r>
              <a:rPr lang="en-US"/>
              <a:t> </a:t>
            </a:r>
            <a:r>
              <a:rPr lang="en-US" err="1"/>
              <a:t>và</a:t>
            </a:r>
            <a:r>
              <a:rPr lang="en-US"/>
              <a:t> </a:t>
            </a:r>
            <a:r>
              <a:rPr lang="en-US" err="1"/>
              <a:t>mô</a:t>
            </a:r>
            <a:r>
              <a:rPr lang="en-US"/>
              <a:t> </a:t>
            </a:r>
            <a:r>
              <a:rPr lang="en-US" err="1"/>
              <a:t>đệm</a:t>
            </a:r>
            <a:r>
              <a:rPr lang="en-US"/>
              <a:t> </a:t>
            </a:r>
            <a:r>
              <a:rPr lang="en-US" err="1"/>
              <a:t>là</a:t>
            </a:r>
            <a:r>
              <a:rPr lang="en-US"/>
              <a:t> </a:t>
            </a:r>
            <a:r>
              <a:rPr lang="en-US" err="1"/>
              <a:t>chủ</a:t>
            </a:r>
            <a:r>
              <a:rPr lang="en-US"/>
              <a:t> </a:t>
            </a:r>
            <a:r>
              <a:rPr lang="en-US" err="1"/>
              <a:t>yếu </a:t>
            </a:r>
            <a:r>
              <a:rPr lang="en-US" i="1" err="1"/>
              <a:t>hoặc</a:t>
            </a:r>
            <a:endParaRPr lang="en-US" i="1"/>
          </a:p>
          <a:p>
            <a:pPr lvl="1"/>
            <a:r>
              <a:rPr lang="en-US" err="1"/>
              <a:t>Sợi</a:t>
            </a:r>
            <a:r>
              <a:rPr lang="en-US"/>
              <a:t> </a:t>
            </a:r>
            <a:r>
              <a:rPr lang="en-US" err="1"/>
              <a:t>cơ</a:t>
            </a:r>
            <a:r>
              <a:rPr lang="en-US"/>
              <a:t> </a:t>
            </a:r>
            <a:r>
              <a:rPr lang="en-US" err="1"/>
              <a:t>tăng</a:t>
            </a:r>
            <a:r>
              <a:rPr lang="en-US"/>
              <a:t> </a:t>
            </a:r>
            <a:r>
              <a:rPr lang="en-US" err="1"/>
              <a:t>dưỡng</a:t>
            </a:r>
            <a:r>
              <a:rPr lang="en-US"/>
              <a:t> </a:t>
            </a:r>
            <a:r>
              <a:rPr lang="en-US" err="1"/>
              <a:t>là</a:t>
            </a:r>
            <a:r>
              <a:rPr lang="en-US"/>
              <a:t> </a:t>
            </a:r>
            <a:r>
              <a:rPr lang="en-US" err="1"/>
              <a:t>chủ</a:t>
            </a:r>
            <a:r>
              <a:rPr lang="en-US"/>
              <a:t> </a:t>
            </a:r>
            <a:r>
              <a:rPr lang="en-US" err="1"/>
              <a:t>yếu</a:t>
            </a:r>
            <a:endParaRPr lang="en-US"/>
          </a:p>
        </p:txBody>
      </p:sp>
      <p:sp>
        <p:nvSpPr>
          <p:cNvPr id="4" name="Title 3">
            <a:extLst>
              <a:ext uri="{FF2B5EF4-FFF2-40B4-BE49-F238E27FC236}">
                <a16:creationId xmlns:a16="http://schemas.microsoft.com/office/drawing/2014/main" id="{1F6194CB-3F4F-584F-B5F8-563433AD1F07}"/>
              </a:ext>
            </a:extLst>
          </p:cNvPr>
          <p:cNvSpPr>
            <a:spLocks noGrp="1"/>
          </p:cNvSpPr>
          <p:nvPr>
            <p:ph type="title"/>
          </p:nvPr>
        </p:nvSpPr>
        <p:spPr/>
        <p:txBody>
          <a:bodyPr/>
          <a:lstStyle/>
          <a:p>
            <a:r>
              <a:rPr lang="en-US"/>
              <a:t>Mô bệnh học của adenomyosis</a:t>
            </a:r>
          </a:p>
        </p:txBody>
      </p:sp>
      <p:sp>
        <p:nvSpPr>
          <p:cNvPr id="6" name="Content Placeholder 5">
            <a:extLst>
              <a:ext uri="{FF2B5EF4-FFF2-40B4-BE49-F238E27FC236}">
                <a16:creationId xmlns:a16="http://schemas.microsoft.com/office/drawing/2014/main" id="{742A98A1-8339-7644-9609-8C44DE1A188E}"/>
              </a:ext>
            </a:extLst>
          </p:cNvPr>
          <p:cNvSpPr>
            <a:spLocks noGrp="1"/>
          </p:cNvSpPr>
          <p:nvPr>
            <p:ph sz="half" idx="2"/>
          </p:nvPr>
        </p:nvSpPr>
        <p:spPr/>
        <p:txBody>
          <a:bodyPr/>
          <a:lstStyle/>
          <a:p>
            <a:endParaRPr lang="en-US"/>
          </a:p>
          <a:p>
            <a:endParaRPr lang="en-US"/>
          </a:p>
          <a:p>
            <a:endParaRPr lang="en-US"/>
          </a:p>
          <a:p>
            <a:endParaRPr lang="en-US"/>
          </a:p>
          <a:p>
            <a:endParaRPr lang="en-US"/>
          </a:p>
          <a:p>
            <a:endParaRPr lang="en-US"/>
          </a:p>
          <a:p>
            <a:endParaRPr lang="en-US"/>
          </a:p>
          <a:p>
            <a:endParaRPr lang="en-US"/>
          </a:p>
        </p:txBody>
      </p:sp>
      <p:pic>
        <p:nvPicPr>
          <p:cNvPr id="7" name="Picture 2" descr="Related image">
            <a:extLst>
              <a:ext uri="{FF2B5EF4-FFF2-40B4-BE49-F238E27FC236}">
                <a16:creationId xmlns:a16="http://schemas.microsoft.com/office/drawing/2014/main" id="{4738F2A9-47BE-194A-ACFC-89A6269CD4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tretch/>
        </p:blipFill>
        <p:spPr bwMode="auto">
          <a:xfrm>
            <a:off x="6172200" y="1458097"/>
            <a:ext cx="5181599" cy="3439114"/>
          </a:xfrm>
          <a:prstGeom prst="rect">
            <a:avLst/>
          </a:prstGeom>
          <a:extLst>
            <a:ext uri="{909E8E84-426E-40DD-AFC4-6F175D3DCCD1}">
              <a14:hiddenFill xmlns:a14="http://schemas.microsoft.com/office/drawing/2010/main">
                <a:solidFill>
                  <a:srgbClr val="FFFFFF"/>
                </a:solidFill>
              </a14:hiddenFill>
            </a:ext>
          </a:extLst>
        </p:spPr>
      </p:pic>
      <p:pic>
        <p:nvPicPr>
          <p:cNvPr id="5" name="Online Media 4" descr="Pathology">
            <a:hlinkClick r:id="" action="ppaction://media"/>
            <a:extLst>
              <a:ext uri="{FF2B5EF4-FFF2-40B4-BE49-F238E27FC236}">
                <a16:creationId xmlns:a16="http://schemas.microsoft.com/office/drawing/2014/main" id="{A2402C1A-CB57-574B-A5BC-578BCD070F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84116" y="6045200"/>
            <a:ext cx="812800" cy="812800"/>
          </a:xfrm>
          <a:prstGeom prst="rect">
            <a:avLst/>
          </a:prstGeom>
        </p:spPr>
      </p:pic>
    </p:spTree>
    <p:extLst>
      <p:ext uri="{BB962C8B-B14F-4D97-AF65-F5344CB8AC3E}">
        <p14:creationId xmlns:p14="http://schemas.microsoft.com/office/powerpoint/2010/main" val="27292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455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E8E8F2-7B51-634C-9EB9-4C61CFD6DFAD}"/>
              </a:ext>
            </a:extLst>
          </p:cNvPr>
          <p:cNvSpPr>
            <a:spLocks noGrp="1"/>
          </p:cNvSpPr>
          <p:nvPr>
            <p:ph sz="half" idx="1"/>
          </p:nvPr>
        </p:nvSpPr>
        <p:spPr/>
        <p:txBody>
          <a:bodyPr/>
          <a:lstStyle/>
          <a:p>
            <a:r>
              <a:rPr lang="vi-VN"/>
              <a:t>Mô hình TIAR dựa trên</a:t>
            </a:r>
          </a:p>
          <a:p>
            <a:pPr lvl="1"/>
            <a:r>
              <a:rPr lang="vi-VN"/>
              <a:t>Tổn thương mô</a:t>
            </a:r>
          </a:p>
          <a:p>
            <a:pPr lvl="1"/>
            <a:r>
              <a:rPr lang="vi-VN"/>
              <a:t>Sửa chữa mô</a:t>
            </a:r>
          </a:p>
          <a:p>
            <a:r>
              <a:rPr lang="vi-VN"/>
              <a:t>Là giả thuyết được chấp nhận rộng rãi nhất</a:t>
            </a:r>
          </a:p>
          <a:p>
            <a:pPr lvl="1"/>
            <a:r>
              <a:rPr lang="vi-VN"/>
              <a:t>Vẫn còn nhiều chi tiết mơ hồ</a:t>
            </a:r>
            <a:endParaRPr lang="en-US"/>
          </a:p>
        </p:txBody>
      </p:sp>
      <p:sp>
        <p:nvSpPr>
          <p:cNvPr id="4" name="Title 3">
            <a:extLst>
              <a:ext uri="{FF2B5EF4-FFF2-40B4-BE49-F238E27FC236}">
                <a16:creationId xmlns:a16="http://schemas.microsoft.com/office/drawing/2014/main" id="{E7DBADCD-B4E6-3746-B1E8-D0F65508079A}"/>
              </a:ext>
            </a:extLst>
          </p:cNvPr>
          <p:cNvSpPr>
            <a:spLocks noGrp="1"/>
          </p:cNvSpPr>
          <p:nvPr>
            <p:ph type="title"/>
          </p:nvPr>
        </p:nvSpPr>
        <p:spPr/>
        <p:txBody>
          <a:bodyPr/>
          <a:lstStyle/>
          <a:p>
            <a:r>
              <a:rPr lang="en-US"/>
              <a:t>Sinh bệnh học của adenomyosis: mô hình TIAR (2009)</a:t>
            </a:r>
          </a:p>
        </p:txBody>
      </p:sp>
      <p:sp>
        <p:nvSpPr>
          <p:cNvPr id="6" name="Content Placeholder 5">
            <a:extLst>
              <a:ext uri="{FF2B5EF4-FFF2-40B4-BE49-F238E27FC236}">
                <a16:creationId xmlns:a16="http://schemas.microsoft.com/office/drawing/2014/main" id="{48B86F15-04F3-BE48-8833-24EC88B3FA92}"/>
              </a:ext>
            </a:extLst>
          </p:cNvPr>
          <p:cNvSpPr>
            <a:spLocks noGrp="1"/>
          </p:cNvSpPr>
          <p:nvPr>
            <p:ph sz="half" idx="2"/>
          </p:nvPr>
        </p:nvSpPr>
        <p:spPr/>
        <p:txBody>
          <a:bodyPr/>
          <a:lstStyle/>
          <a:p>
            <a:endParaRPr lang="en-US"/>
          </a:p>
        </p:txBody>
      </p:sp>
      <p:pic>
        <p:nvPicPr>
          <p:cNvPr id="7" name="Picture 2">
            <a:extLst>
              <a:ext uri="{FF2B5EF4-FFF2-40B4-BE49-F238E27FC236}">
                <a16:creationId xmlns:a16="http://schemas.microsoft.com/office/drawing/2014/main" id="{33844108-4155-DC4B-BBA2-FA9065C89C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428" t="20910" r="15936" b="2728"/>
          <a:stretch/>
        </p:blipFill>
        <p:spPr bwMode="auto">
          <a:xfrm>
            <a:off x="6172200" y="1477964"/>
            <a:ext cx="5181600" cy="3303585"/>
          </a:xfrm>
          <a:prstGeom prst="rect">
            <a:avLst/>
          </a:prstGeom>
          <a:noFill/>
          <a:ln w="9525">
            <a:solidFill>
              <a:schemeClr val="accent2">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descr="TIAR">
            <a:hlinkClick r:id="" action="ppaction://media"/>
            <a:extLst>
              <a:ext uri="{FF2B5EF4-FFF2-40B4-BE49-F238E27FC236}">
                <a16:creationId xmlns:a16="http://schemas.microsoft.com/office/drawing/2014/main" id="{1B7BEDC6-2359-8F41-AB48-8FA980CE3E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48236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559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1. Xâm</a:t>
            </a:r>
            <a:r>
              <a:rPr lang="en-US"/>
              <a:t> </a:t>
            </a:r>
            <a:r>
              <a:rPr lang="en-US" err="1"/>
              <a:t>nhập của</a:t>
            </a:r>
            <a:r>
              <a:rPr lang="en-US"/>
              <a:t> </a:t>
            </a:r>
            <a:r>
              <a:rPr lang="en-US" err="1"/>
              <a:t>tế</a:t>
            </a:r>
            <a:r>
              <a:rPr lang="en-US"/>
              <a:t> </a:t>
            </a:r>
            <a:r>
              <a:rPr lang="en-US" err="1"/>
              <a:t>bào</a:t>
            </a:r>
            <a:r>
              <a:rPr lang="en-US"/>
              <a:t> </a:t>
            </a:r>
            <a:r>
              <a:rPr lang="en-US" err="1"/>
              <a:t>có</a:t>
            </a:r>
            <a:r>
              <a:rPr lang="en-US"/>
              <a:t> </a:t>
            </a:r>
            <a:r>
              <a:rPr lang="en-US" err="1"/>
              <a:t>nguồn</a:t>
            </a:r>
            <a:r>
              <a:rPr lang="en-US"/>
              <a:t> </a:t>
            </a:r>
            <a:r>
              <a:rPr lang="en-US" err="1"/>
              <a:t>gốc</a:t>
            </a:r>
            <a:r>
              <a:rPr lang="en-US"/>
              <a:t> </a:t>
            </a:r>
            <a:r>
              <a:rPr lang="en-US" err="1"/>
              <a:t>nội</a:t>
            </a:r>
            <a:r>
              <a:rPr lang="en-US"/>
              <a:t> </a:t>
            </a:r>
            <a:r>
              <a:rPr lang="en-US" err="1"/>
              <a:t>mạc</a:t>
            </a:r>
            <a:r>
              <a:rPr lang="en-US"/>
              <a:t> </a:t>
            </a:r>
            <a:r>
              <a:rPr lang="en-US" err="1"/>
              <a:t>tử</a:t>
            </a:r>
            <a:r>
              <a:rPr lang="en-US"/>
              <a:t> </a:t>
            </a:r>
            <a:r>
              <a:rPr lang="en-US" err="1"/>
              <a:t>cung</a:t>
            </a:r>
            <a:endParaRPr lang="en-US"/>
          </a:p>
        </p:txBody>
      </p:sp>
      <p:sp>
        <p:nvSpPr>
          <p:cNvPr id="3" name="Content Placeholder 2"/>
          <p:cNvSpPr>
            <a:spLocks noGrp="1"/>
          </p:cNvSpPr>
          <p:nvPr>
            <p:ph idx="1"/>
          </p:nvPr>
        </p:nvSpPr>
        <p:spPr/>
        <p:txBody>
          <a:bodyPr/>
          <a:lstStyle/>
          <a:p>
            <a:r>
              <a:rPr lang="en-US" err="1"/>
              <a:t>Thoạt tiên, tế</a:t>
            </a:r>
            <a:r>
              <a:rPr lang="en-US"/>
              <a:t> </a:t>
            </a:r>
            <a:r>
              <a:rPr lang="en-US" err="1"/>
              <a:t>bào</a:t>
            </a:r>
            <a:r>
              <a:rPr lang="en-US"/>
              <a:t> </a:t>
            </a:r>
            <a:r>
              <a:rPr lang="en-US" err="1"/>
              <a:t>có</a:t>
            </a:r>
            <a:r>
              <a:rPr lang="en-US"/>
              <a:t> </a:t>
            </a:r>
            <a:r>
              <a:rPr lang="en-US" err="1"/>
              <a:t>nguồn</a:t>
            </a:r>
            <a:r>
              <a:rPr lang="en-US"/>
              <a:t> </a:t>
            </a:r>
            <a:r>
              <a:rPr lang="en-US" err="1"/>
              <a:t>gốc</a:t>
            </a:r>
            <a:r>
              <a:rPr lang="en-US"/>
              <a:t> </a:t>
            </a:r>
            <a:r>
              <a:rPr lang="en-US" err="1"/>
              <a:t>nội</a:t>
            </a:r>
            <a:r>
              <a:rPr lang="en-US"/>
              <a:t> </a:t>
            </a:r>
            <a:r>
              <a:rPr lang="en-US" err="1"/>
              <a:t>mạc</a:t>
            </a:r>
            <a:r>
              <a:rPr lang="en-US"/>
              <a:t> </a:t>
            </a:r>
            <a:r>
              <a:rPr lang="en-US" err="1"/>
              <a:t>tử</a:t>
            </a:r>
            <a:r>
              <a:rPr lang="en-US"/>
              <a:t> </a:t>
            </a:r>
            <a:r>
              <a:rPr lang="en-US" err="1"/>
              <a:t>cung</a:t>
            </a:r>
            <a:r>
              <a:rPr lang="en-US"/>
              <a:t> xâm nhập các vị trí bất thường (lạc vị) trong lớp cơ tử cung</a:t>
            </a:r>
          </a:p>
          <a:p>
            <a:pPr lvl="1"/>
            <a:r>
              <a:rPr lang="en-US" err="1"/>
              <a:t>Là các tế</a:t>
            </a:r>
            <a:r>
              <a:rPr lang="en-US"/>
              <a:t> </a:t>
            </a:r>
            <a:r>
              <a:rPr lang="en-US" err="1"/>
              <a:t>bào</a:t>
            </a:r>
            <a:r>
              <a:rPr lang="en-US"/>
              <a:t> </a:t>
            </a:r>
            <a:r>
              <a:rPr lang="en-US" err="1"/>
              <a:t>gốc</a:t>
            </a:r>
            <a:r>
              <a:rPr lang="en-US"/>
              <a:t> </a:t>
            </a:r>
            <a:r>
              <a:rPr lang="en-US" err="1"/>
              <a:t>trung</a:t>
            </a:r>
            <a:r>
              <a:rPr lang="en-US"/>
              <a:t> </a:t>
            </a:r>
            <a:r>
              <a:rPr lang="en-US" err="1"/>
              <a:t>mô</a:t>
            </a:r>
            <a:r>
              <a:rPr lang="en-US"/>
              <a:t> (EMSC)</a:t>
            </a:r>
          </a:p>
          <a:p>
            <a:pPr lvl="1"/>
            <a:r>
              <a:rPr lang="en-US"/>
              <a:t>Qua </a:t>
            </a:r>
            <a:r>
              <a:rPr lang="en-US" err="1"/>
              <a:t>tổn</a:t>
            </a:r>
            <a:r>
              <a:rPr lang="en-US"/>
              <a:t> </a:t>
            </a:r>
            <a:r>
              <a:rPr lang="en-US" err="1"/>
              <a:t>thương</a:t>
            </a:r>
            <a:r>
              <a:rPr lang="en-US"/>
              <a:t> </a:t>
            </a:r>
            <a:r>
              <a:rPr lang="en-US" err="1"/>
              <a:t>nguyên</a:t>
            </a:r>
            <a:r>
              <a:rPr lang="en-US"/>
              <a:t> </a:t>
            </a:r>
            <a:r>
              <a:rPr lang="en-US" err="1"/>
              <a:t>khởi</a:t>
            </a:r>
            <a:r>
              <a:rPr lang="en-US"/>
              <a:t> ở </a:t>
            </a:r>
            <a:r>
              <a:rPr lang="en-US" err="1"/>
              <a:t>màng</a:t>
            </a:r>
            <a:r>
              <a:rPr lang="en-US"/>
              <a:t> </a:t>
            </a:r>
            <a:r>
              <a:rPr lang="en-US" err="1"/>
              <a:t>căn</a:t>
            </a:r>
            <a:r>
              <a:rPr lang="en-US"/>
              <a:t> </a:t>
            </a:r>
            <a:r>
              <a:rPr lang="en-US" err="1"/>
              <a:t>bản</a:t>
            </a:r>
            <a:endParaRPr lang="en-US"/>
          </a:p>
          <a:p>
            <a:r>
              <a:rPr lang="en-US" err="1"/>
              <a:t>Tồn</a:t>
            </a:r>
            <a:r>
              <a:rPr lang="en-US"/>
              <a:t> </a:t>
            </a:r>
            <a:r>
              <a:rPr lang="en-US" err="1"/>
              <a:t>tại</a:t>
            </a:r>
            <a:r>
              <a:rPr lang="en-US"/>
              <a:t> </a:t>
            </a:r>
            <a:r>
              <a:rPr lang="en-US" err="1"/>
              <a:t>và</a:t>
            </a:r>
            <a:r>
              <a:rPr lang="en-US"/>
              <a:t> </a:t>
            </a:r>
            <a:r>
              <a:rPr lang="en-US" err="1"/>
              <a:t>phát</a:t>
            </a:r>
            <a:r>
              <a:rPr lang="en-US"/>
              <a:t> </a:t>
            </a:r>
            <a:r>
              <a:rPr lang="en-US" err="1"/>
              <a:t>triển</a:t>
            </a:r>
            <a:r>
              <a:rPr lang="en-US"/>
              <a:t> </a:t>
            </a:r>
            <a:r>
              <a:rPr lang="en-US" err="1"/>
              <a:t>tại</a:t>
            </a:r>
            <a:r>
              <a:rPr lang="en-US"/>
              <a:t> </a:t>
            </a:r>
            <a:r>
              <a:rPr lang="en-US" err="1"/>
              <a:t>vị</a:t>
            </a:r>
            <a:r>
              <a:rPr lang="en-US"/>
              <a:t> </a:t>
            </a:r>
            <a:r>
              <a:rPr lang="en-US" err="1"/>
              <a:t>trí</a:t>
            </a:r>
            <a:r>
              <a:rPr lang="en-US"/>
              <a:t> </a:t>
            </a:r>
            <a:r>
              <a:rPr lang="en-US" err="1"/>
              <a:t>lạc</a:t>
            </a:r>
            <a:r>
              <a:rPr lang="en-US"/>
              <a:t> </a:t>
            </a:r>
            <a:r>
              <a:rPr lang="en-US" err="1"/>
              <a:t>vị</a:t>
            </a:r>
            <a:r>
              <a:rPr lang="en-US"/>
              <a:t> </a:t>
            </a:r>
            <a:r>
              <a:rPr lang="en-US" err="1"/>
              <a:t>của</a:t>
            </a:r>
            <a:r>
              <a:rPr lang="en-US"/>
              <a:t> </a:t>
            </a:r>
            <a:r>
              <a:rPr lang="en-US" err="1"/>
              <a:t>tế</a:t>
            </a:r>
            <a:r>
              <a:rPr lang="en-US"/>
              <a:t> </a:t>
            </a:r>
            <a:r>
              <a:rPr lang="en-US" err="1"/>
              <a:t>bào</a:t>
            </a:r>
            <a:r>
              <a:rPr lang="en-US"/>
              <a:t> </a:t>
            </a:r>
            <a:r>
              <a:rPr lang="en-US" err="1"/>
              <a:t>xâm</a:t>
            </a:r>
            <a:r>
              <a:rPr lang="en-US"/>
              <a:t> </a:t>
            </a:r>
            <a:r>
              <a:rPr lang="en-US" err="1"/>
              <a:t>nhập</a:t>
            </a:r>
          </a:p>
          <a:p>
            <a:pPr lvl="1"/>
            <a:r>
              <a:rPr lang="en-US" err="1"/>
              <a:t>Tồn tại được ở vị trí lạc vị</a:t>
            </a:r>
          </a:p>
          <a:p>
            <a:pPr lvl="1"/>
            <a:r>
              <a:rPr lang="en-US" err="1"/>
              <a:t>Phát triển được ở vị trí lạc vị</a:t>
            </a:r>
            <a:endParaRPr lang="en-US"/>
          </a:p>
          <a:p>
            <a:r>
              <a:rPr lang="en-US" err="1"/>
              <a:t>Gây ra</a:t>
            </a:r>
          </a:p>
          <a:p>
            <a:pPr lvl="1"/>
            <a:r>
              <a:rPr lang="en-US" err="1"/>
              <a:t>Tiến</a:t>
            </a:r>
            <a:r>
              <a:rPr lang="en-US"/>
              <a:t> </a:t>
            </a:r>
            <a:r>
              <a:rPr lang="en-US" err="1"/>
              <a:t>trình</a:t>
            </a:r>
            <a:r>
              <a:rPr lang="en-US"/>
              <a:t> </a:t>
            </a:r>
            <a:r>
              <a:rPr lang="en-US" err="1"/>
              <a:t>viêm</a:t>
            </a:r>
            <a:endParaRPr lang="en-US"/>
          </a:p>
          <a:p>
            <a:pPr lvl="1"/>
            <a:r>
              <a:rPr lang="en-US" err="1"/>
              <a:t>Chịu sự kiểm</a:t>
            </a:r>
            <a:r>
              <a:rPr lang="en-US"/>
              <a:t> </a:t>
            </a:r>
            <a:r>
              <a:rPr lang="en-US" err="1"/>
              <a:t>soát</a:t>
            </a:r>
            <a:r>
              <a:rPr lang="en-US"/>
              <a:t> </a:t>
            </a:r>
            <a:r>
              <a:rPr lang="en-US" err="1"/>
              <a:t>thượng</a:t>
            </a:r>
            <a:r>
              <a:rPr lang="en-US"/>
              <a:t> di </a:t>
            </a:r>
            <a:r>
              <a:rPr lang="en-US" err="1"/>
              <a:t>truyền</a:t>
            </a:r>
            <a:endParaRPr lang="en-US"/>
          </a:p>
        </p:txBody>
      </p:sp>
      <p:pic>
        <p:nvPicPr>
          <p:cNvPr id="5" name="Online Media 4" descr="First waves of invasion">
            <a:hlinkClick r:id="" action="ppaction://media"/>
            <a:extLst>
              <a:ext uri="{FF2B5EF4-FFF2-40B4-BE49-F238E27FC236}">
                <a16:creationId xmlns:a16="http://schemas.microsoft.com/office/drawing/2014/main" id="{FEDEEEA0-CFB0-1847-ADC2-CAB29B760A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98393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624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3939">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2. D</a:t>
            </a:r>
            <a:r>
              <a:rPr lang="en-US"/>
              <a:t>ung </a:t>
            </a:r>
            <a:r>
              <a:rPr lang="en-US" err="1"/>
              <a:t>nạp</a:t>
            </a:r>
            <a:r>
              <a:rPr lang="en-US"/>
              <a:t> các </a:t>
            </a:r>
            <a:r>
              <a:rPr lang="en-US" err="1"/>
              <a:t>tổ</a:t>
            </a:r>
            <a:r>
              <a:rPr lang="en-US"/>
              <a:t> </a:t>
            </a:r>
            <a:r>
              <a:rPr lang="en-US" err="1"/>
              <a:t>chức</a:t>
            </a:r>
            <a:r>
              <a:rPr lang="en-US"/>
              <a:t> </a:t>
            </a:r>
            <a:r>
              <a:rPr lang="en-US" err="1"/>
              <a:t>nội</a:t>
            </a:r>
            <a:r>
              <a:rPr lang="en-US"/>
              <a:t> </a:t>
            </a:r>
            <a:r>
              <a:rPr lang="en-US" err="1"/>
              <a:t>mạc</a:t>
            </a:r>
            <a:r>
              <a:rPr lang="en-US"/>
              <a:t> </a:t>
            </a:r>
            <a:r>
              <a:rPr lang="en-US" err="1"/>
              <a:t>tử</a:t>
            </a:r>
            <a:r>
              <a:rPr lang="en-US"/>
              <a:t> </a:t>
            </a:r>
            <a:r>
              <a:rPr lang="en-US" err="1"/>
              <a:t>cung</a:t>
            </a:r>
            <a:r>
              <a:rPr lang="en-US"/>
              <a:t> </a:t>
            </a:r>
            <a:r>
              <a:rPr lang="en-US" err="1"/>
              <a:t>lạc</a:t>
            </a:r>
            <a:r>
              <a:rPr lang="en-US"/>
              <a:t> </a:t>
            </a:r>
            <a:r>
              <a:rPr lang="en-US" err="1"/>
              <a:t>vị</a:t>
            </a:r>
            <a:endParaRPr lang="en-US"/>
          </a:p>
        </p:txBody>
      </p:sp>
      <p:sp>
        <p:nvSpPr>
          <p:cNvPr id="3" name="Content Placeholder 2"/>
          <p:cNvSpPr>
            <a:spLocks noGrp="1"/>
          </p:cNvSpPr>
          <p:nvPr>
            <p:ph idx="1"/>
          </p:nvPr>
        </p:nvSpPr>
        <p:spPr/>
        <p:txBody>
          <a:bodyPr>
            <a:normAutofit/>
          </a:bodyPr>
          <a:lstStyle/>
          <a:p>
            <a:r>
              <a:rPr lang="vi-VN" err="1"/>
              <a:t>Là hệ quả của bất thường kiểm soát thượng di truyền </a:t>
            </a:r>
          </a:p>
          <a:p>
            <a:pPr lvl="1"/>
            <a:r>
              <a:rPr lang="en-US" err="1"/>
              <a:t>Bất</a:t>
            </a:r>
            <a:r>
              <a:rPr lang="en-US"/>
              <a:t> </a:t>
            </a:r>
            <a:r>
              <a:rPr lang="en-US" err="1"/>
              <a:t>thường</a:t>
            </a:r>
            <a:r>
              <a:rPr lang="en-US"/>
              <a:t> </a:t>
            </a:r>
            <a:r>
              <a:rPr lang="en-US" err="1"/>
              <a:t>miRNA</a:t>
            </a:r>
            <a:r>
              <a:rPr lang="en-US"/>
              <a:t> </a:t>
            </a:r>
            <a:r>
              <a:rPr lang="en-US" err="1"/>
              <a:t>trong</a:t>
            </a:r>
            <a:r>
              <a:rPr lang="en-US"/>
              <a:t> </a:t>
            </a:r>
            <a:r>
              <a:rPr lang="en-US" err="1"/>
              <a:t>kiểm</a:t>
            </a:r>
            <a:r>
              <a:rPr lang="en-US"/>
              <a:t> </a:t>
            </a:r>
            <a:r>
              <a:rPr lang="en-US" err="1"/>
              <a:t>soát</a:t>
            </a:r>
            <a:r>
              <a:rPr lang="en-US"/>
              <a:t> </a:t>
            </a:r>
            <a:r>
              <a:rPr lang="en-US" err="1"/>
              <a:t>chu</a:t>
            </a:r>
            <a:r>
              <a:rPr lang="en-US"/>
              <a:t> </a:t>
            </a:r>
            <a:r>
              <a:rPr lang="en-US" err="1"/>
              <a:t>trình</a:t>
            </a:r>
            <a:r>
              <a:rPr lang="en-US"/>
              <a:t> </a:t>
            </a:r>
            <a:r>
              <a:rPr lang="en-US" err="1"/>
              <a:t>tế</a:t>
            </a:r>
            <a:r>
              <a:rPr lang="en-US"/>
              <a:t> </a:t>
            </a:r>
            <a:r>
              <a:rPr lang="en-US" err="1"/>
              <a:t>bào</a:t>
            </a:r>
            <a:endParaRPr lang="en-US"/>
          </a:p>
          <a:p>
            <a:pPr lvl="2"/>
            <a:r>
              <a:rPr lang="en-US"/>
              <a:t>Apoptosis</a:t>
            </a:r>
          </a:p>
          <a:p>
            <a:pPr lvl="2"/>
            <a:r>
              <a:rPr lang="en-US" err="1"/>
              <a:t>Phát</a:t>
            </a:r>
            <a:r>
              <a:rPr lang="en-US"/>
              <a:t> </a:t>
            </a:r>
            <a:r>
              <a:rPr lang="en-US" err="1"/>
              <a:t>triển</a:t>
            </a:r>
            <a:endParaRPr lang="en-US"/>
          </a:p>
          <a:p>
            <a:pPr lvl="2"/>
            <a:r>
              <a:rPr lang="en-US" err="1"/>
              <a:t>Sửa</a:t>
            </a:r>
            <a:r>
              <a:rPr lang="en-US"/>
              <a:t> </a:t>
            </a:r>
            <a:r>
              <a:rPr lang="en-US" err="1"/>
              <a:t>chữa</a:t>
            </a:r>
            <a:endParaRPr lang="en-US"/>
          </a:p>
          <a:p>
            <a:pPr lvl="2"/>
            <a:r>
              <a:rPr lang="en-US" err="1"/>
              <a:t>Viêm, tân</a:t>
            </a:r>
            <a:r>
              <a:rPr lang="en-US"/>
              <a:t> </a:t>
            </a:r>
            <a:r>
              <a:rPr lang="en-US" err="1"/>
              <a:t>tạo</a:t>
            </a:r>
            <a:r>
              <a:rPr lang="en-US"/>
              <a:t> </a:t>
            </a:r>
            <a:r>
              <a:rPr lang="en-US" err="1"/>
              <a:t>mạch</a:t>
            </a:r>
            <a:endParaRPr lang="en-US"/>
          </a:p>
          <a:p>
            <a:pPr lvl="1"/>
            <a:r>
              <a:rPr lang="en-US" err="1"/>
              <a:t>Khác</a:t>
            </a:r>
            <a:r>
              <a:rPr lang="en-US"/>
              <a:t> </a:t>
            </a:r>
            <a:r>
              <a:rPr lang="en-US" err="1"/>
              <a:t>biệt</a:t>
            </a:r>
            <a:r>
              <a:rPr lang="en-US"/>
              <a:t> </a:t>
            </a:r>
            <a:r>
              <a:rPr lang="en-US" err="1"/>
              <a:t>trong</a:t>
            </a:r>
            <a:r>
              <a:rPr lang="en-US"/>
              <a:t> methyl </a:t>
            </a:r>
            <a:r>
              <a:rPr lang="en-US" err="1"/>
              <a:t>hóa</a:t>
            </a:r>
            <a:r>
              <a:rPr lang="en-US"/>
              <a:t> DNA</a:t>
            </a:r>
          </a:p>
          <a:p>
            <a:pPr lvl="2"/>
            <a:r>
              <a:rPr lang="en-US" err="1"/>
              <a:t>Điều</a:t>
            </a:r>
            <a:r>
              <a:rPr lang="en-US"/>
              <a:t> </a:t>
            </a:r>
            <a:r>
              <a:rPr lang="en-US" err="1"/>
              <a:t>hòa</a:t>
            </a:r>
            <a:r>
              <a:rPr lang="en-US"/>
              <a:t> </a:t>
            </a:r>
            <a:r>
              <a:rPr lang="en-US" err="1"/>
              <a:t>bất</a:t>
            </a:r>
            <a:r>
              <a:rPr lang="en-US"/>
              <a:t> </a:t>
            </a:r>
            <a:r>
              <a:rPr lang="en-US" err="1"/>
              <a:t>thường</a:t>
            </a:r>
            <a:r>
              <a:rPr lang="en-US"/>
              <a:t> gene, </a:t>
            </a:r>
            <a:r>
              <a:rPr lang="en-US" err="1"/>
              <a:t>theo</a:t>
            </a:r>
            <a:r>
              <a:rPr lang="en-US"/>
              <a:t> </a:t>
            </a:r>
            <a:r>
              <a:rPr lang="en-US" err="1"/>
              <a:t>cả</a:t>
            </a:r>
            <a:r>
              <a:rPr lang="en-US"/>
              <a:t> </a:t>
            </a:r>
            <a:r>
              <a:rPr lang="en-US" err="1"/>
              <a:t>hai</a:t>
            </a:r>
            <a:r>
              <a:rPr lang="en-US"/>
              <a:t> </a:t>
            </a:r>
            <a:r>
              <a:rPr lang="en-US" err="1"/>
              <a:t>chiều</a:t>
            </a:r>
            <a:r>
              <a:rPr lang="en-US"/>
              <a:t> </a:t>
            </a:r>
            <a:r>
              <a:rPr lang="en-US" err="1"/>
              <a:t>hướng</a:t>
            </a:r>
            <a:r>
              <a:rPr lang="en-US"/>
              <a:t> up </a:t>
            </a:r>
            <a:r>
              <a:rPr lang="en-US" err="1"/>
              <a:t>và</a:t>
            </a:r>
            <a:r>
              <a:rPr lang="en-US"/>
              <a:t> down</a:t>
            </a:r>
          </a:p>
          <a:p>
            <a:r>
              <a:rPr lang="en-US" err="1"/>
              <a:t>Hệ</a:t>
            </a:r>
            <a:r>
              <a:rPr lang="en-US"/>
              <a:t> </a:t>
            </a:r>
            <a:r>
              <a:rPr lang="en-US" err="1"/>
              <a:t>quả</a:t>
            </a:r>
            <a:r>
              <a:rPr lang="en-US"/>
              <a:t> </a:t>
            </a:r>
            <a:r>
              <a:rPr lang="en-US" err="1"/>
              <a:t>là</a:t>
            </a:r>
            <a:r>
              <a:rPr lang="en-US"/>
              <a:t> </a:t>
            </a:r>
            <a:r>
              <a:rPr lang="en-US" err="1"/>
              <a:t>cấy</a:t>
            </a:r>
            <a:r>
              <a:rPr lang="en-US"/>
              <a:t> </a:t>
            </a:r>
            <a:r>
              <a:rPr lang="en-US" err="1"/>
              <a:t>ghép</a:t>
            </a:r>
            <a:r>
              <a:rPr lang="en-US"/>
              <a:t> </a:t>
            </a:r>
            <a:r>
              <a:rPr lang="en-US" err="1"/>
              <a:t>thành</a:t>
            </a:r>
            <a:r>
              <a:rPr lang="en-US"/>
              <a:t> </a:t>
            </a:r>
            <a:r>
              <a:rPr lang="en-US" err="1"/>
              <a:t>công</a:t>
            </a:r>
          </a:p>
          <a:p>
            <a:pPr lvl="1"/>
            <a:r>
              <a:rPr lang="en-US" err="1"/>
              <a:t>phát</a:t>
            </a:r>
            <a:r>
              <a:rPr lang="en-US"/>
              <a:t> </a:t>
            </a:r>
            <a:r>
              <a:rPr lang="en-US" err="1"/>
              <a:t>triển</a:t>
            </a:r>
            <a:r>
              <a:rPr lang="en-US"/>
              <a:t> </a:t>
            </a:r>
            <a:r>
              <a:rPr lang="en-US" err="1"/>
              <a:t>và</a:t>
            </a:r>
            <a:r>
              <a:rPr lang="en-US"/>
              <a:t> </a:t>
            </a:r>
            <a:r>
              <a:rPr lang="en-US" err="1"/>
              <a:t>trường</a:t>
            </a:r>
            <a:r>
              <a:rPr lang="en-US"/>
              <a:t> </a:t>
            </a:r>
            <a:r>
              <a:rPr lang="en-US" err="1"/>
              <a:t>tồn</a:t>
            </a:r>
            <a:r>
              <a:rPr lang="en-US"/>
              <a:t> </a:t>
            </a:r>
            <a:r>
              <a:rPr lang="en-US" err="1"/>
              <a:t>của</a:t>
            </a:r>
            <a:r>
              <a:rPr lang="en-US"/>
              <a:t> </a:t>
            </a:r>
            <a:r>
              <a:rPr lang="en-US" err="1"/>
              <a:t>mảnh</a:t>
            </a:r>
            <a:r>
              <a:rPr lang="en-US"/>
              <a:t> </a:t>
            </a:r>
            <a:r>
              <a:rPr lang="en-US" err="1"/>
              <a:t>ghép</a:t>
            </a:r>
            <a:r>
              <a:rPr lang="en-US"/>
              <a:t> </a:t>
            </a:r>
            <a:r>
              <a:rPr lang="en-US" err="1"/>
              <a:t>nội</a:t>
            </a:r>
            <a:r>
              <a:rPr lang="en-US"/>
              <a:t> </a:t>
            </a:r>
            <a:r>
              <a:rPr lang="en-US" err="1"/>
              <a:t>mạc</a:t>
            </a:r>
            <a:r>
              <a:rPr lang="en-US"/>
              <a:t> </a:t>
            </a:r>
            <a:r>
              <a:rPr lang="en-US" err="1"/>
              <a:t>tử</a:t>
            </a:r>
            <a:r>
              <a:rPr lang="en-US"/>
              <a:t> </a:t>
            </a:r>
            <a:r>
              <a:rPr lang="en-US" err="1"/>
              <a:t>cung</a:t>
            </a:r>
            <a:r>
              <a:rPr lang="en-US"/>
              <a:t> </a:t>
            </a:r>
            <a:r>
              <a:rPr lang="en-US" err="1"/>
              <a:t>lạc</a:t>
            </a:r>
            <a:r>
              <a:rPr lang="en-US"/>
              <a:t> </a:t>
            </a:r>
            <a:r>
              <a:rPr lang="en-US" err="1"/>
              <a:t>vị</a:t>
            </a:r>
            <a:endParaRPr lang="en-US"/>
          </a:p>
        </p:txBody>
      </p:sp>
      <p:pic>
        <p:nvPicPr>
          <p:cNvPr id="5" name="Online Media 4" descr="Epigenetic changes">
            <a:hlinkClick r:id="" action="ppaction://media"/>
            <a:extLst>
              <a:ext uri="{FF2B5EF4-FFF2-40B4-BE49-F238E27FC236}">
                <a16:creationId xmlns:a16="http://schemas.microsoft.com/office/drawing/2014/main" id="{4E3EE36C-F75D-A546-9546-9E95AD5983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30658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755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5B17A8-B294-1742-B7D3-8C9230F0DA92}"/>
              </a:ext>
            </a:extLst>
          </p:cNvPr>
          <p:cNvSpPr>
            <a:spLocks noGrp="1"/>
          </p:cNvSpPr>
          <p:nvPr>
            <p:ph sz="half" idx="1"/>
          </p:nvPr>
        </p:nvSpPr>
        <p:spPr/>
        <p:txBody>
          <a:bodyPr/>
          <a:lstStyle/>
          <a:p>
            <a:r>
              <a:rPr lang="vi-VN"/>
              <a:t>Khối u đơn dòng, lành tính </a:t>
            </a:r>
          </a:p>
          <a:p>
            <a:r>
              <a:rPr lang="vi-VN"/>
              <a:t>Các “nguyên bào cơ sợi” </a:t>
            </a:r>
          </a:p>
          <a:p>
            <a:pPr lvl="1"/>
            <a:r>
              <a:rPr lang="vi-VN"/>
              <a:t>Xếp thành bó, theo nhiều hướng</a:t>
            </a:r>
          </a:p>
          <a:p>
            <a:pPr lvl="1"/>
            <a:r>
              <a:rPr lang="vi-VN"/>
              <a:t>Có hoạt động phân bào</a:t>
            </a:r>
          </a:p>
          <a:p>
            <a:r>
              <a:rPr lang="vi-VN"/>
              <a:t>Khối matrix ngoại bào</a:t>
            </a:r>
          </a:p>
          <a:p>
            <a:pPr lvl="1"/>
            <a:r>
              <a:rPr lang="vi-VN"/>
              <a:t>Collagen</a:t>
            </a:r>
          </a:p>
          <a:p>
            <a:pPr lvl="1"/>
            <a:r>
              <a:rPr lang="vi-VN"/>
              <a:t>Tỉ lệ thay đổi ở từng u</a:t>
            </a:r>
            <a:endParaRPr lang="en-US"/>
          </a:p>
        </p:txBody>
      </p:sp>
      <p:sp>
        <p:nvSpPr>
          <p:cNvPr id="4" name="Title 3">
            <a:extLst>
              <a:ext uri="{FF2B5EF4-FFF2-40B4-BE49-F238E27FC236}">
                <a16:creationId xmlns:a16="http://schemas.microsoft.com/office/drawing/2014/main" id="{07C71D8C-3646-134A-8F1E-1C194B39DA51}"/>
              </a:ext>
            </a:extLst>
          </p:cNvPr>
          <p:cNvSpPr>
            <a:spLocks noGrp="1"/>
          </p:cNvSpPr>
          <p:nvPr>
            <p:ph type="title"/>
          </p:nvPr>
        </p:nvSpPr>
        <p:spPr/>
        <p:txBody>
          <a:bodyPr/>
          <a:lstStyle/>
          <a:p>
            <a:r>
              <a:rPr lang="en-US"/>
              <a:t>Mô bệnh học của u xơ-cơ tử cung </a:t>
            </a:r>
          </a:p>
        </p:txBody>
      </p:sp>
      <p:sp>
        <p:nvSpPr>
          <p:cNvPr id="3" name="Content Placeholder 2">
            <a:extLst>
              <a:ext uri="{FF2B5EF4-FFF2-40B4-BE49-F238E27FC236}">
                <a16:creationId xmlns:a16="http://schemas.microsoft.com/office/drawing/2014/main" id="{7109D8CB-1717-D54E-B258-9F63B8ED1E81}"/>
              </a:ext>
            </a:extLst>
          </p:cNvPr>
          <p:cNvSpPr>
            <a:spLocks noGrp="1"/>
          </p:cNvSpPr>
          <p:nvPr>
            <p:ph sz="half" idx="2"/>
          </p:nvPr>
        </p:nvSpPr>
        <p:spPr/>
        <p:txBody>
          <a:bodyPr/>
          <a:lstStyle/>
          <a:p>
            <a:endParaRPr lang="en-US"/>
          </a:p>
        </p:txBody>
      </p:sp>
      <p:pic>
        <p:nvPicPr>
          <p:cNvPr id="6" name="Picture 3">
            <a:extLst>
              <a:ext uri="{FF2B5EF4-FFF2-40B4-BE49-F238E27FC236}">
                <a16:creationId xmlns:a16="http://schemas.microsoft.com/office/drawing/2014/main" id="{84198D2F-BF3B-A84F-9707-0CB540040E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433" t="22917" r="24839" b="13205"/>
          <a:stretch/>
        </p:blipFill>
        <p:spPr bwMode="auto">
          <a:xfrm>
            <a:off x="6172200" y="1465843"/>
            <a:ext cx="5181600" cy="38358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descr="Pathology">
            <a:hlinkClick r:id="" action="ppaction://media"/>
            <a:extLst>
              <a:ext uri="{FF2B5EF4-FFF2-40B4-BE49-F238E27FC236}">
                <a16:creationId xmlns:a16="http://schemas.microsoft.com/office/drawing/2014/main" id="{C4D69C50-C101-074E-B90E-B11F8A14DF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3862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512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C55CED-3564-0D4E-9C41-231D25B2AA65}"/>
              </a:ext>
            </a:extLst>
          </p:cNvPr>
          <p:cNvSpPr>
            <a:spLocks noGrp="1"/>
          </p:cNvSpPr>
          <p:nvPr>
            <p:ph type="title"/>
          </p:nvPr>
        </p:nvSpPr>
        <p:spPr/>
        <p:txBody>
          <a:bodyPr/>
          <a:lstStyle/>
          <a:p>
            <a:r>
              <a:rPr lang="en-US"/>
              <a:t>Bất thường profile miRNA trong adenomyosis và cell cycle</a:t>
            </a:r>
          </a:p>
        </p:txBody>
      </p:sp>
      <p:pic>
        <p:nvPicPr>
          <p:cNvPr id="5" name="Content Placeholder 4">
            <a:extLst>
              <a:ext uri="{FF2B5EF4-FFF2-40B4-BE49-F238E27FC236}">
                <a16:creationId xmlns:a16="http://schemas.microsoft.com/office/drawing/2014/main" id="{DFDAA100-0EEF-624F-9704-A0CB7D8A7C57}"/>
              </a:ext>
            </a:extLst>
          </p:cNvPr>
          <p:cNvPicPr>
            <a:picLocks noGrp="1" noChangeAspect="1"/>
          </p:cNvPicPr>
          <p:nvPr>
            <p:ph sz="half" idx="1"/>
          </p:nvPr>
        </p:nvPicPr>
        <p:blipFill rotWithShape="1">
          <a:blip r:embed="rId5"/>
          <a:srcRect l="39679" t="2509" r="15278" b="26519"/>
          <a:stretch/>
        </p:blipFill>
        <p:spPr bwMode="auto">
          <a:xfrm>
            <a:off x="935648" y="1457325"/>
            <a:ext cx="4986703" cy="4437063"/>
          </a:xfrm>
          <a:prstGeom prst="rect">
            <a:avLst/>
          </a:prstGeom>
          <a:ln>
            <a:solidFill>
              <a:schemeClr val="accent2">
                <a:lumMod val="75000"/>
              </a:schemeClr>
            </a:solidFill>
          </a:ln>
          <a:extLst>
            <a:ext uri="{53640926-AAD7-44D8-BBD7-CCE9431645EC}">
              <a14:shadowObscured xmlns:a14="http://schemas.microsoft.com/office/drawing/2010/main"/>
            </a:ext>
          </a:extLst>
        </p:spPr>
      </p:pic>
      <p:sp>
        <p:nvSpPr>
          <p:cNvPr id="7" name="Content Placeholder 6">
            <a:extLst>
              <a:ext uri="{FF2B5EF4-FFF2-40B4-BE49-F238E27FC236}">
                <a16:creationId xmlns:a16="http://schemas.microsoft.com/office/drawing/2014/main" id="{F2455277-05F2-6048-91F3-2AACC270DF17}"/>
              </a:ext>
            </a:extLst>
          </p:cNvPr>
          <p:cNvSpPr>
            <a:spLocks noGrp="1"/>
          </p:cNvSpPr>
          <p:nvPr>
            <p:ph sz="half" idx="2"/>
          </p:nvPr>
        </p:nvSpPr>
        <p:spPr/>
        <p:txBody>
          <a:bodyPr/>
          <a:lstStyle/>
          <a:p>
            <a:endParaRPr lang="en-US"/>
          </a:p>
        </p:txBody>
      </p:sp>
      <p:pic>
        <p:nvPicPr>
          <p:cNvPr id="9" name="Picture 8">
            <a:extLst>
              <a:ext uri="{FF2B5EF4-FFF2-40B4-BE49-F238E27FC236}">
                <a16:creationId xmlns:a16="http://schemas.microsoft.com/office/drawing/2014/main" id="{1C96DBCA-2DD7-3346-A5AB-BD4A121AFB06}"/>
              </a:ext>
            </a:extLst>
          </p:cNvPr>
          <p:cNvPicPr>
            <a:picLocks noChangeAspect="1"/>
          </p:cNvPicPr>
          <p:nvPr/>
        </p:nvPicPr>
        <p:blipFill>
          <a:blip r:embed="rId6"/>
          <a:stretch>
            <a:fillRect/>
          </a:stretch>
        </p:blipFill>
        <p:spPr>
          <a:xfrm>
            <a:off x="6172200" y="1461873"/>
            <a:ext cx="5181600" cy="4432300"/>
          </a:xfrm>
          <a:prstGeom prst="rect">
            <a:avLst/>
          </a:prstGeom>
          <a:ln>
            <a:solidFill>
              <a:schemeClr val="accent2">
                <a:lumMod val="75000"/>
              </a:schemeClr>
            </a:solidFill>
          </a:ln>
        </p:spPr>
      </p:pic>
      <p:pic>
        <p:nvPicPr>
          <p:cNvPr id="3" name="Online Media 2" descr="miR profile">
            <a:hlinkClick r:id="" action="ppaction://media"/>
            <a:extLst>
              <a:ext uri="{FF2B5EF4-FFF2-40B4-BE49-F238E27FC236}">
                <a16:creationId xmlns:a16="http://schemas.microsoft.com/office/drawing/2014/main" id="{0951BCC1-5692-8E4E-9A7F-89C7B6F366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00862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622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6A91DC-F184-9A4F-9C8D-2D9978527A3D}"/>
              </a:ext>
            </a:extLst>
          </p:cNvPr>
          <p:cNvSpPr>
            <a:spLocks noGrp="1"/>
          </p:cNvSpPr>
          <p:nvPr>
            <p:ph type="title"/>
          </p:nvPr>
        </p:nvSpPr>
        <p:spPr/>
        <p:txBody>
          <a:bodyPr/>
          <a:lstStyle/>
          <a:p>
            <a:r>
              <a:rPr lang="en-US"/>
              <a:t>Bất thường methylation và biểu hiện của các gene chức năng</a:t>
            </a:r>
          </a:p>
        </p:txBody>
      </p:sp>
      <p:sp>
        <p:nvSpPr>
          <p:cNvPr id="6" name="Content Placeholder 5">
            <a:extLst>
              <a:ext uri="{FF2B5EF4-FFF2-40B4-BE49-F238E27FC236}">
                <a16:creationId xmlns:a16="http://schemas.microsoft.com/office/drawing/2014/main" id="{E3D9C518-DB4D-AA4A-8D23-EAD1B8F0FBB4}"/>
              </a:ext>
            </a:extLst>
          </p:cNvPr>
          <p:cNvSpPr>
            <a:spLocks noGrp="1"/>
          </p:cNvSpPr>
          <p:nvPr>
            <p:ph sz="half" idx="1"/>
          </p:nvPr>
        </p:nvSpPr>
        <p:spPr/>
        <p:txBody>
          <a:bodyPr/>
          <a:lstStyle/>
          <a:p>
            <a:endParaRPr lang="en-US"/>
          </a:p>
        </p:txBody>
      </p:sp>
      <p:pic>
        <p:nvPicPr>
          <p:cNvPr id="7" name="Picture 2" descr="Figure 4.  A combined heat map shows the differential methylation of the 5,423 matched CpGs in conjunction with gene and CGI context for EIUM and OSIS.&#10;Relative DNA methylation from each subject is encoded for each CpG from unmethylated (β-value&amp;VeryThinSpace;=&amp;VeryThinSpace;0; green) to methylated (β-value&amp;VeryThinSpace;=&amp;VeryThinSpace;1; red), and clustered based on the change in methylation. CGI and gene context are encoded in the right columns.">
            <a:extLst>
              <a:ext uri="{FF2B5EF4-FFF2-40B4-BE49-F238E27FC236}">
                <a16:creationId xmlns:a16="http://schemas.microsoft.com/office/drawing/2014/main" id="{B9DCFB80-F24C-5E49-A555-1968121634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2900" y="1458096"/>
            <a:ext cx="2870200" cy="4453759"/>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94967250-82BA-074F-9440-A9DB9278DA54}"/>
              </a:ext>
            </a:extLst>
          </p:cNvPr>
          <p:cNvSpPr>
            <a:spLocks noGrp="1"/>
          </p:cNvSpPr>
          <p:nvPr>
            <p:ph sz="half" idx="2"/>
          </p:nvPr>
        </p:nvSpPr>
        <p:spPr/>
        <p:txBody>
          <a:bodyPr/>
          <a:lstStyle/>
          <a:p>
            <a:endParaRPr lang="en-US"/>
          </a:p>
        </p:txBody>
      </p:sp>
      <p:pic>
        <p:nvPicPr>
          <p:cNvPr id="10" name="Picture 2">
            <a:extLst>
              <a:ext uri="{FF2B5EF4-FFF2-40B4-BE49-F238E27FC236}">
                <a16:creationId xmlns:a16="http://schemas.microsoft.com/office/drawing/2014/main" id="{1D47E0E2-A993-E442-A4BB-866BF87286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108" t="18750" r="18215"/>
          <a:stretch/>
        </p:blipFill>
        <p:spPr bwMode="auto">
          <a:xfrm>
            <a:off x="4648200" y="1458096"/>
            <a:ext cx="6096000" cy="44625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Online Media 2" descr="Methylation">
            <a:hlinkClick r:id="" action="ppaction://media"/>
            <a:extLst>
              <a:ext uri="{FF2B5EF4-FFF2-40B4-BE49-F238E27FC236}">
                <a16:creationId xmlns:a16="http://schemas.microsoft.com/office/drawing/2014/main" id="{D65D0B3C-F5F6-D64B-8F40-266767178B7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57906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685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3. </a:t>
            </a:r>
            <a:r>
              <a:rPr lang="en-US"/>
              <a:t>Hai nhánh quan trọng tiếp nối theo sau viêm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0171319"/>
              </p:ext>
            </p:extLst>
          </p:nvPr>
        </p:nvGraphicFramePr>
        <p:xfrm>
          <a:off x="838200" y="1435100"/>
          <a:ext cx="10515600" cy="44862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Online Media 4" descr="The 2 parallel branches">
            <a:hlinkClick r:id="" action="ppaction://media"/>
            <a:extLst>
              <a:ext uri="{FF2B5EF4-FFF2-40B4-BE49-F238E27FC236}">
                <a16:creationId xmlns:a16="http://schemas.microsoft.com/office/drawing/2014/main" id="{E745A7C4-4B20-6240-BCDB-9C000864FC0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42043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442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547CE-8B84-A14C-BA90-A23D369114D6}"/>
              </a:ext>
            </a:extLst>
          </p:cNvPr>
          <p:cNvSpPr>
            <a:spLocks noGrp="1"/>
          </p:cNvSpPr>
          <p:nvPr>
            <p:ph type="title"/>
          </p:nvPr>
        </p:nvSpPr>
        <p:spPr/>
        <p:txBody>
          <a:bodyPr/>
          <a:lstStyle/>
          <a:p>
            <a:r>
              <a:rPr lang="en-US"/>
              <a:t>Miễn dịch học: viêm, đau và nhạy cảm trung ương</a:t>
            </a:r>
          </a:p>
        </p:txBody>
      </p:sp>
      <p:sp>
        <p:nvSpPr>
          <p:cNvPr id="6" name="Content Placeholder 5">
            <a:extLst>
              <a:ext uri="{FF2B5EF4-FFF2-40B4-BE49-F238E27FC236}">
                <a16:creationId xmlns:a16="http://schemas.microsoft.com/office/drawing/2014/main" id="{408AA286-AEE7-8640-9AC8-598E95515B38}"/>
              </a:ext>
            </a:extLst>
          </p:cNvPr>
          <p:cNvSpPr>
            <a:spLocks noGrp="1"/>
          </p:cNvSpPr>
          <p:nvPr>
            <p:ph sz="half" idx="1"/>
          </p:nvPr>
        </p:nvSpPr>
        <p:spPr/>
        <p:txBody>
          <a:bodyPr>
            <a:normAutofit/>
          </a:bodyPr>
          <a:lstStyle/>
          <a:p>
            <a:endParaRPr lang="en-US"/>
          </a:p>
          <a:p>
            <a:endParaRPr lang="en-US"/>
          </a:p>
          <a:p>
            <a:endParaRPr lang="en-US"/>
          </a:p>
          <a:p>
            <a:endParaRPr lang="en-US"/>
          </a:p>
          <a:p>
            <a:endParaRPr lang="en-US"/>
          </a:p>
          <a:p>
            <a:endParaRPr lang="en-US"/>
          </a:p>
          <a:p>
            <a:pPr lvl="1"/>
            <a:endParaRPr lang="en-US"/>
          </a:p>
          <a:p>
            <a:r>
              <a:rPr lang="en-US"/>
              <a:t>Cơ chế dẫn đến viêm thần kinh-sinh mạch</a:t>
            </a:r>
          </a:p>
        </p:txBody>
      </p:sp>
      <p:sp>
        <p:nvSpPr>
          <p:cNvPr id="9" name="Content Placeholder 8">
            <a:extLst>
              <a:ext uri="{FF2B5EF4-FFF2-40B4-BE49-F238E27FC236}">
                <a16:creationId xmlns:a16="http://schemas.microsoft.com/office/drawing/2014/main" id="{8648E1B2-4B7E-8B42-A50B-25AB40B7B049}"/>
              </a:ext>
            </a:extLst>
          </p:cNvPr>
          <p:cNvSpPr>
            <a:spLocks noGrp="1"/>
          </p:cNvSpPr>
          <p:nvPr>
            <p:ph sz="half" idx="2"/>
          </p:nvPr>
        </p:nvSpPr>
        <p:spPr/>
        <p:txBody>
          <a:bodyPr/>
          <a:lstStyle/>
          <a:p>
            <a:endParaRPr lang="en-US"/>
          </a:p>
          <a:p>
            <a:endParaRPr lang="en-US"/>
          </a:p>
          <a:p>
            <a:endParaRPr lang="en-US"/>
          </a:p>
          <a:p>
            <a:endParaRPr lang="en-US"/>
          </a:p>
          <a:p>
            <a:endParaRPr lang="en-US"/>
          </a:p>
          <a:p>
            <a:endParaRPr lang="en-US"/>
          </a:p>
          <a:p>
            <a:pPr lvl="1"/>
            <a:endParaRPr lang="en-US"/>
          </a:p>
          <a:p>
            <a:r>
              <a:rPr lang="en-US"/>
              <a:t>Cơ chế dẫn đến đau do nhạy cảm trung ương</a:t>
            </a:r>
          </a:p>
        </p:txBody>
      </p:sp>
      <p:pic>
        <p:nvPicPr>
          <p:cNvPr id="11" name="Content Placeholder 4">
            <a:extLst>
              <a:ext uri="{FF2B5EF4-FFF2-40B4-BE49-F238E27FC236}">
                <a16:creationId xmlns:a16="http://schemas.microsoft.com/office/drawing/2014/main" id="{97EBCC86-EC82-9A44-B8DA-9DFA03777629}"/>
              </a:ext>
            </a:extLst>
          </p:cNvPr>
          <p:cNvPicPr>
            <a:picLocks noChangeAspect="1"/>
          </p:cNvPicPr>
          <p:nvPr/>
        </p:nvPicPr>
        <p:blipFill>
          <a:blip r:embed="rId5"/>
          <a:stretch>
            <a:fillRect/>
          </a:stretch>
        </p:blipFill>
        <p:spPr>
          <a:xfrm>
            <a:off x="838200" y="1458097"/>
            <a:ext cx="5181600" cy="3191460"/>
          </a:xfrm>
          <a:prstGeom prst="rect">
            <a:avLst/>
          </a:prstGeom>
        </p:spPr>
      </p:pic>
      <p:pic>
        <p:nvPicPr>
          <p:cNvPr id="12" name="Content Placeholder 7">
            <a:extLst>
              <a:ext uri="{FF2B5EF4-FFF2-40B4-BE49-F238E27FC236}">
                <a16:creationId xmlns:a16="http://schemas.microsoft.com/office/drawing/2014/main" id="{431A308F-9148-D74A-B056-2B8C69D8FD9E}"/>
              </a:ext>
            </a:extLst>
          </p:cNvPr>
          <p:cNvPicPr>
            <a:picLocks noChangeAspect="1"/>
          </p:cNvPicPr>
          <p:nvPr/>
        </p:nvPicPr>
        <p:blipFill>
          <a:blip r:embed="rId6"/>
          <a:stretch>
            <a:fillRect/>
          </a:stretch>
        </p:blipFill>
        <p:spPr>
          <a:xfrm>
            <a:off x="6172200" y="1460881"/>
            <a:ext cx="5181600" cy="3188676"/>
          </a:xfrm>
          <a:prstGeom prst="rect">
            <a:avLst/>
          </a:prstGeom>
        </p:spPr>
      </p:pic>
      <p:pic>
        <p:nvPicPr>
          <p:cNvPr id="3" name="Online Media 2" descr="Pain mechanism">
            <a:hlinkClick r:id="" action="ppaction://media"/>
            <a:extLst>
              <a:ext uri="{FF2B5EF4-FFF2-40B4-BE49-F238E27FC236}">
                <a16:creationId xmlns:a16="http://schemas.microsoft.com/office/drawing/2014/main" id="{1734CD03-A72D-8345-BD5A-9D1DF0FDE6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54968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641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2F84A4-126D-854A-817E-D409C468B66B}"/>
              </a:ext>
            </a:extLst>
          </p:cNvPr>
          <p:cNvSpPr>
            <a:spLocks noGrp="1"/>
          </p:cNvSpPr>
          <p:nvPr>
            <p:ph sz="half" idx="1"/>
          </p:nvPr>
        </p:nvSpPr>
        <p:spPr/>
        <p:txBody>
          <a:bodyPr/>
          <a:lstStyle/>
          <a:p>
            <a:endParaRPr lang="en-US"/>
          </a:p>
          <a:p>
            <a:endParaRPr lang="en-US"/>
          </a:p>
          <a:p>
            <a:endParaRPr lang="en-US"/>
          </a:p>
          <a:p>
            <a:endParaRPr lang="en-US"/>
          </a:p>
          <a:p>
            <a:endParaRPr lang="en-US"/>
          </a:p>
          <a:p>
            <a:endParaRPr lang="en-US"/>
          </a:p>
          <a:p>
            <a:pPr lvl="1"/>
            <a:endParaRPr lang="en-US"/>
          </a:p>
          <a:p>
            <a:r>
              <a:rPr lang="en-US"/>
              <a:t>Cường estrogen và hỗn loạn điều hoà các steroid receptor</a:t>
            </a:r>
          </a:p>
        </p:txBody>
      </p:sp>
      <p:sp>
        <p:nvSpPr>
          <p:cNvPr id="4" name="Title 3">
            <a:extLst>
              <a:ext uri="{FF2B5EF4-FFF2-40B4-BE49-F238E27FC236}">
                <a16:creationId xmlns:a16="http://schemas.microsoft.com/office/drawing/2014/main" id="{9A3BC1D2-9BD5-594D-9793-B3F278B08EAF}"/>
              </a:ext>
            </a:extLst>
          </p:cNvPr>
          <p:cNvSpPr>
            <a:spLocks noGrp="1"/>
          </p:cNvSpPr>
          <p:nvPr>
            <p:ph type="title"/>
          </p:nvPr>
        </p:nvSpPr>
        <p:spPr/>
        <p:txBody>
          <a:bodyPr>
            <a:normAutofit/>
          </a:bodyPr>
          <a:lstStyle/>
          <a:p>
            <a:r>
              <a:rPr lang="en-US"/>
              <a:t>Cường E</a:t>
            </a:r>
            <a:r>
              <a:rPr lang="en-US" baseline="-25000"/>
              <a:t>2</a:t>
            </a:r>
            <a:r>
              <a:rPr lang="en-US"/>
              <a:t>: AUB-A, co thắt nghịch thường &amp; vòng Leyendecke</a:t>
            </a:r>
          </a:p>
        </p:txBody>
      </p:sp>
      <p:pic>
        <p:nvPicPr>
          <p:cNvPr id="9" name="Content Placeholder 6">
            <a:extLst>
              <a:ext uri="{FF2B5EF4-FFF2-40B4-BE49-F238E27FC236}">
                <a16:creationId xmlns:a16="http://schemas.microsoft.com/office/drawing/2014/main" id="{949B1D51-DD4B-AE49-AE07-903991B92303}"/>
              </a:ext>
            </a:extLst>
          </p:cNvPr>
          <p:cNvPicPr>
            <a:picLocks noChangeAspect="1"/>
          </p:cNvPicPr>
          <p:nvPr/>
        </p:nvPicPr>
        <p:blipFill>
          <a:blip r:embed="rId5"/>
          <a:stretch>
            <a:fillRect/>
          </a:stretch>
        </p:blipFill>
        <p:spPr>
          <a:xfrm>
            <a:off x="838200" y="1483497"/>
            <a:ext cx="5181600" cy="3162512"/>
          </a:xfrm>
          <a:prstGeom prst="rect">
            <a:avLst/>
          </a:prstGeom>
        </p:spPr>
      </p:pic>
      <p:sp>
        <p:nvSpPr>
          <p:cNvPr id="11" name="Content Placeholder 10">
            <a:extLst>
              <a:ext uri="{FF2B5EF4-FFF2-40B4-BE49-F238E27FC236}">
                <a16:creationId xmlns:a16="http://schemas.microsoft.com/office/drawing/2014/main" id="{1C199D93-CFAC-8746-8A01-710A68080FF5}"/>
              </a:ext>
            </a:extLst>
          </p:cNvPr>
          <p:cNvSpPr>
            <a:spLocks noGrp="1"/>
          </p:cNvSpPr>
          <p:nvPr>
            <p:ph sz="half" idx="2"/>
          </p:nvPr>
        </p:nvSpPr>
        <p:spPr/>
        <p:txBody>
          <a:bodyPr/>
          <a:lstStyle/>
          <a:p>
            <a:endParaRPr lang="en-US"/>
          </a:p>
          <a:p>
            <a:endParaRPr lang="en-US"/>
          </a:p>
          <a:p>
            <a:endParaRPr lang="en-US"/>
          </a:p>
          <a:p>
            <a:endParaRPr lang="en-US"/>
          </a:p>
          <a:p>
            <a:endParaRPr lang="en-US"/>
          </a:p>
          <a:p>
            <a:endParaRPr lang="en-US"/>
          </a:p>
          <a:p>
            <a:pPr lvl="1"/>
            <a:endParaRPr lang="en-US"/>
          </a:p>
          <a:p>
            <a:r>
              <a:rPr lang="en-US"/>
              <a:t>Cường estrogen và hoàn tất vòng xoắn Leyendecke</a:t>
            </a:r>
          </a:p>
        </p:txBody>
      </p:sp>
      <p:pic>
        <p:nvPicPr>
          <p:cNvPr id="13" name="Content Placeholder 9">
            <a:extLst>
              <a:ext uri="{FF2B5EF4-FFF2-40B4-BE49-F238E27FC236}">
                <a16:creationId xmlns:a16="http://schemas.microsoft.com/office/drawing/2014/main" id="{A6924503-ECB2-4B41-8F51-478D1F3F0625}"/>
              </a:ext>
            </a:extLst>
          </p:cNvPr>
          <p:cNvPicPr>
            <a:picLocks noChangeAspect="1"/>
          </p:cNvPicPr>
          <p:nvPr/>
        </p:nvPicPr>
        <p:blipFill>
          <a:blip r:embed="rId6"/>
          <a:stretch>
            <a:fillRect/>
          </a:stretch>
        </p:blipFill>
        <p:spPr>
          <a:xfrm>
            <a:off x="6172200" y="1479807"/>
            <a:ext cx="5181600" cy="3162512"/>
          </a:xfrm>
          <a:prstGeom prst="rect">
            <a:avLst/>
          </a:prstGeom>
        </p:spPr>
      </p:pic>
      <p:pic>
        <p:nvPicPr>
          <p:cNvPr id="5" name="Online Media 4" descr="Leyendecke loop">
            <a:hlinkClick r:id="" action="ppaction://media"/>
            <a:extLst>
              <a:ext uri="{FF2B5EF4-FFF2-40B4-BE49-F238E27FC236}">
                <a16:creationId xmlns:a16="http://schemas.microsoft.com/office/drawing/2014/main" id="{BF614B3B-1846-5C4E-A145-06D4F92911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19566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1042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31157B-8C80-9143-B370-D70CAED5D8F1}"/>
              </a:ext>
            </a:extLst>
          </p:cNvPr>
          <p:cNvSpPr>
            <a:spLocks noGrp="1"/>
          </p:cNvSpPr>
          <p:nvPr>
            <p:ph type="title"/>
          </p:nvPr>
        </p:nvSpPr>
        <p:spPr/>
        <p:txBody>
          <a:bodyPr/>
          <a:lstStyle/>
          <a:p>
            <a:r>
              <a:rPr lang="en-US" err="1"/>
              <a:t>Adenomyosis: sự hoà trộn giữa đau, AUB và hiếm muộn</a:t>
            </a:r>
            <a:endParaRPr lang="en-US"/>
          </a:p>
        </p:txBody>
      </p:sp>
      <p:sp>
        <p:nvSpPr>
          <p:cNvPr id="7" name="Content Placeholder 6">
            <a:extLst>
              <a:ext uri="{FF2B5EF4-FFF2-40B4-BE49-F238E27FC236}">
                <a16:creationId xmlns:a16="http://schemas.microsoft.com/office/drawing/2014/main" id="{1047B5E5-6E45-E74B-8207-60FD35FE6252}"/>
              </a:ext>
            </a:extLst>
          </p:cNvPr>
          <p:cNvSpPr>
            <a:spLocks noGrp="1"/>
          </p:cNvSpPr>
          <p:nvPr>
            <p:ph sz="half" idx="2"/>
          </p:nvPr>
        </p:nvSpPr>
        <p:spPr/>
        <p:txBody>
          <a:bodyPr/>
          <a:lstStyle/>
          <a:p>
            <a:endParaRPr lang="en-US"/>
          </a:p>
          <a:p>
            <a:endParaRPr lang="en-US"/>
          </a:p>
          <a:p>
            <a:endParaRPr lang="en-US"/>
          </a:p>
          <a:p>
            <a:endParaRPr lang="en-US"/>
          </a:p>
          <a:p>
            <a:endParaRPr lang="en-US"/>
          </a:p>
          <a:p>
            <a:endParaRPr lang="en-US"/>
          </a:p>
          <a:p>
            <a:pPr lvl="1"/>
            <a:endParaRPr lang="en-US"/>
          </a:p>
          <a:p>
            <a:r>
              <a:rPr lang="en-US"/>
              <a:t>Các kiểu tổ hợp khác nhau đặt ra vấn đề cá thể hoá quản lí</a:t>
            </a:r>
          </a:p>
        </p:txBody>
      </p:sp>
      <p:pic>
        <p:nvPicPr>
          <p:cNvPr id="8" name="Content Placeholder 5">
            <a:extLst>
              <a:ext uri="{FF2B5EF4-FFF2-40B4-BE49-F238E27FC236}">
                <a16:creationId xmlns:a16="http://schemas.microsoft.com/office/drawing/2014/main" id="{1672FFB1-2201-F64E-A480-DB1D57D34AFE}"/>
              </a:ext>
            </a:extLst>
          </p:cNvPr>
          <p:cNvPicPr>
            <a:picLocks noChangeAspect="1"/>
          </p:cNvPicPr>
          <p:nvPr/>
        </p:nvPicPr>
        <p:blipFill>
          <a:blip r:embed="rId5"/>
          <a:stretch>
            <a:fillRect/>
          </a:stretch>
        </p:blipFill>
        <p:spPr>
          <a:xfrm>
            <a:off x="6184900" y="1457325"/>
            <a:ext cx="5181600" cy="3171371"/>
          </a:xfrm>
          <a:prstGeom prst="rect">
            <a:avLst/>
          </a:prstGeom>
        </p:spPr>
      </p:pic>
      <p:graphicFrame>
        <p:nvGraphicFramePr>
          <p:cNvPr id="11" name="Content Placeholder 3">
            <a:extLst>
              <a:ext uri="{FF2B5EF4-FFF2-40B4-BE49-F238E27FC236}">
                <a16:creationId xmlns:a16="http://schemas.microsoft.com/office/drawing/2014/main" id="{42F3071F-C8A7-9040-837C-55B440FE35D9}"/>
              </a:ext>
            </a:extLst>
          </p:cNvPr>
          <p:cNvGraphicFramePr>
            <a:graphicFrameLocks noGrp="1"/>
          </p:cNvGraphicFramePr>
          <p:nvPr>
            <p:ph sz="half" idx="1"/>
            <p:extLst>
              <p:ext uri="{D42A27DB-BD31-4B8C-83A1-F6EECF244321}">
                <p14:modId xmlns:p14="http://schemas.microsoft.com/office/powerpoint/2010/main" val="239090345"/>
              </p:ext>
            </p:extLst>
          </p:nvPr>
        </p:nvGraphicFramePr>
        <p:xfrm>
          <a:off x="838200" y="1457325"/>
          <a:ext cx="5181600" cy="44370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Online Media 2" descr="Semiology">
            <a:hlinkClick r:id="" action="ppaction://media"/>
            <a:extLst>
              <a:ext uri="{FF2B5EF4-FFF2-40B4-BE49-F238E27FC236}">
                <a16:creationId xmlns:a16="http://schemas.microsoft.com/office/drawing/2014/main" id="{62A18C2E-BFDF-7048-9E4B-1756F1AE1B1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21089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720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Đặc điểm hình ảnh</a:t>
            </a:r>
            <a:r>
              <a:rPr lang="en-US"/>
              <a:t> </a:t>
            </a:r>
            <a:r>
              <a:rPr lang="en-US" err="1"/>
              <a:t>thay đổi theo thành phần tuyến-mô đệm</a:t>
            </a:r>
            <a:endParaRPr lang="en-US"/>
          </a:p>
        </p:txBody>
      </p:sp>
      <p:sp>
        <p:nvSpPr>
          <p:cNvPr id="3" name="Content Placeholder 2"/>
          <p:cNvSpPr>
            <a:spLocks noGrp="1"/>
          </p:cNvSpPr>
          <p:nvPr>
            <p:ph idx="1"/>
          </p:nvPr>
        </p:nvSpPr>
        <p:spPr/>
        <p:txBody>
          <a:bodyPr/>
          <a:lstStyle/>
          <a:p>
            <a:r>
              <a:rPr lang="en-US" err="1"/>
              <a:t>Mỗi</a:t>
            </a:r>
            <a:r>
              <a:rPr lang="en-US"/>
              <a:t> </a:t>
            </a:r>
            <a:r>
              <a:rPr lang="en-US" err="1"/>
              <a:t>khảo</a:t>
            </a:r>
            <a:r>
              <a:rPr lang="en-US"/>
              <a:t> </a:t>
            </a:r>
            <a:r>
              <a:rPr lang="en-US" err="1"/>
              <a:t>sát</a:t>
            </a:r>
            <a:r>
              <a:rPr lang="en-US"/>
              <a:t> </a:t>
            </a:r>
            <a:r>
              <a:rPr lang="en-US" err="1"/>
              <a:t>hình</a:t>
            </a:r>
            <a:r>
              <a:rPr lang="en-US"/>
              <a:t> </a:t>
            </a:r>
            <a:r>
              <a:rPr lang="en-US" err="1"/>
              <a:t>ảnh</a:t>
            </a:r>
            <a:r>
              <a:rPr lang="en-US"/>
              <a:t> </a:t>
            </a:r>
            <a:r>
              <a:rPr lang="en-US" err="1"/>
              <a:t>có</a:t>
            </a:r>
            <a:r>
              <a:rPr lang="en-US"/>
              <a:t> </a:t>
            </a:r>
            <a:r>
              <a:rPr lang="en-US" err="1"/>
              <a:t>ưu</a:t>
            </a:r>
            <a:r>
              <a:rPr lang="en-US"/>
              <a:t> </a:t>
            </a:r>
            <a:r>
              <a:rPr lang="en-US" err="1"/>
              <a:t>thế</a:t>
            </a:r>
            <a:r>
              <a:rPr lang="en-US"/>
              <a:t> </a:t>
            </a:r>
            <a:r>
              <a:rPr lang="en-US" err="1"/>
              <a:t>riêng</a:t>
            </a:r>
            <a:r>
              <a:rPr lang="en-US"/>
              <a:t> </a:t>
            </a:r>
            <a:r>
              <a:rPr lang="en-US" err="1"/>
              <a:t>cho</a:t>
            </a:r>
            <a:r>
              <a:rPr lang="en-US"/>
              <a:t> </a:t>
            </a:r>
            <a:r>
              <a:rPr lang="en-US" err="1"/>
              <a:t>mỗi</a:t>
            </a:r>
            <a:r>
              <a:rPr lang="en-US"/>
              <a:t> </a:t>
            </a:r>
            <a:r>
              <a:rPr lang="en-US" err="1"/>
              <a:t>dạng</a:t>
            </a:r>
            <a:endParaRPr lang="en-US"/>
          </a:p>
          <a:p>
            <a:pPr lvl="1"/>
            <a:r>
              <a:rPr lang="en-US"/>
              <a:t>MRI </a:t>
            </a:r>
            <a:r>
              <a:rPr lang="en-US" err="1"/>
              <a:t>khảo</a:t>
            </a:r>
            <a:r>
              <a:rPr lang="en-US"/>
              <a:t> </a:t>
            </a:r>
            <a:r>
              <a:rPr lang="en-US" err="1"/>
              <a:t>sát</a:t>
            </a:r>
            <a:r>
              <a:rPr lang="en-US"/>
              <a:t> </a:t>
            </a:r>
            <a:r>
              <a:rPr lang="en-US" err="1"/>
              <a:t>khác</a:t>
            </a:r>
            <a:r>
              <a:rPr lang="en-US"/>
              <a:t> </a:t>
            </a:r>
            <a:r>
              <a:rPr lang="en-US" err="1"/>
              <a:t>biệt</a:t>
            </a:r>
            <a:r>
              <a:rPr lang="en-US"/>
              <a:t> </a:t>
            </a:r>
            <a:r>
              <a:rPr lang="en-US" err="1"/>
              <a:t>về</a:t>
            </a:r>
            <a:r>
              <a:rPr lang="en-US"/>
              <a:t> </a:t>
            </a:r>
            <a:r>
              <a:rPr lang="en-US" err="1"/>
              <a:t>đậm</a:t>
            </a:r>
            <a:r>
              <a:rPr lang="en-US"/>
              <a:t> </a:t>
            </a:r>
            <a:r>
              <a:rPr lang="en-US" err="1"/>
              <a:t>độ</a:t>
            </a:r>
            <a:r>
              <a:rPr lang="en-US"/>
              <a:t> proton</a:t>
            </a:r>
          </a:p>
          <a:p>
            <a:pPr lvl="1"/>
            <a:r>
              <a:rPr lang="en-US" err="1"/>
              <a:t>Siêu</a:t>
            </a:r>
            <a:r>
              <a:rPr lang="en-US"/>
              <a:t> </a:t>
            </a:r>
            <a:r>
              <a:rPr lang="en-US" err="1"/>
              <a:t>âm</a:t>
            </a:r>
            <a:r>
              <a:rPr lang="en-US"/>
              <a:t> </a:t>
            </a:r>
            <a:r>
              <a:rPr lang="en-US" err="1"/>
              <a:t>khảo</a:t>
            </a:r>
            <a:r>
              <a:rPr lang="en-US"/>
              <a:t> </a:t>
            </a:r>
            <a:r>
              <a:rPr lang="en-US" err="1"/>
              <a:t>sát</a:t>
            </a:r>
            <a:r>
              <a:rPr lang="en-US"/>
              <a:t> </a:t>
            </a:r>
            <a:r>
              <a:rPr lang="en-US" err="1"/>
              <a:t>khác</a:t>
            </a:r>
            <a:r>
              <a:rPr lang="en-US"/>
              <a:t> </a:t>
            </a:r>
            <a:r>
              <a:rPr lang="en-US" err="1"/>
              <a:t>biệt</a:t>
            </a:r>
            <a:r>
              <a:rPr lang="en-US"/>
              <a:t> </a:t>
            </a:r>
            <a:r>
              <a:rPr lang="en-US" err="1"/>
              <a:t>về</a:t>
            </a:r>
            <a:r>
              <a:rPr lang="en-US"/>
              <a:t> </a:t>
            </a:r>
            <a:r>
              <a:rPr lang="en-US" err="1"/>
              <a:t>chiết</a:t>
            </a:r>
            <a:r>
              <a:rPr lang="en-US"/>
              <a:t> </a:t>
            </a:r>
            <a:r>
              <a:rPr lang="en-US" err="1"/>
              <a:t>suất</a:t>
            </a:r>
            <a:r>
              <a:rPr lang="en-US"/>
              <a:t> </a:t>
            </a:r>
            <a:r>
              <a:rPr lang="en-US" err="1"/>
              <a:t>truyền</a:t>
            </a:r>
            <a:r>
              <a:rPr lang="en-US"/>
              <a:t> </a:t>
            </a:r>
            <a:r>
              <a:rPr lang="en-US" err="1"/>
              <a:t>âm, tưới máu</a:t>
            </a:r>
            <a:endParaRPr lang="en-US"/>
          </a:p>
          <a:p>
            <a:pPr lvl="1"/>
            <a:r>
              <a:rPr lang="en-US" err="1"/>
              <a:t>Siêu</a:t>
            </a:r>
            <a:r>
              <a:rPr lang="en-US"/>
              <a:t> </a:t>
            </a:r>
            <a:r>
              <a:rPr lang="en-US" err="1"/>
              <a:t>âm</a:t>
            </a:r>
            <a:r>
              <a:rPr lang="en-US"/>
              <a:t> 4D “</a:t>
            </a:r>
            <a:r>
              <a:rPr lang="en-US" err="1"/>
              <a:t>nhập</a:t>
            </a:r>
            <a:r>
              <a:rPr lang="en-US"/>
              <a:t> </a:t>
            </a:r>
            <a:r>
              <a:rPr lang="en-US" err="1"/>
              <a:t>khẩu</a:t>
            </a:r>
            <a:r>
              <a:rPr lang="en-US"/>
              <a:t>” </a:t>
            </a:r>
            <a:r>
              <a:rPr lang="en-US" err="1"/>
              <a:t>khái</a:t>
            </a:r>
            <a:r>
              <a:rPr lang="en-US"/>
              <a:t> </a:t>
            </a:r>
            <a:r>
              <a:rPr lang="en-US" err="1"/>
              <a:t>niệm</a:t>
            </a:r>
            <a:r>
              <a:rPr lang="en-US"/>
              <a:t> </a:t>
            </a:r>
            <a:r>
              <a:rPr lang="en-US" err="1"/>
              <a:t>từ</a:t>
            </a:r>
            <a:r>
              <a:rPr lang="en-US"/>
              <a:t> MRI </a:t>
            </a:r>
            <a:r>
              <a:rPr lang="en-US" err="1"/>
              <a:t>và</a:t>
            </a:r>
            <a:r>
              <a:rPr lang="en-US"/>
              <a:t> </a:t>
            </a:r>
            <a:r>
              <a:rPr lang="en-US" err="1"/>
              <a:t>siêu</a:t>
            </a:r>
            <a:r>
              <a:rPr lang="en-US"/>
              <a:t> </a:t>
            </a:r>
            <a:r>
              <a:rPr lang="en-US" err="1"/>
              <a:t>âm</a:t>
            </a:r>
            <a:endParaRPr lang="en-US"/>
          </a:p>
          <a:p>
            <a:pPr lvl="1"/>
            <a:r>
              <a:rPr lang="en-US" err="1"/>
              <a:t>Elastography</a:t>
            </a:r>
            <a:r>
              <a:rPr lang="en-US"/>
              <a:t> </a:t>
            </a:r>
            <a:r>
              <a:rPr lang="en-US" err="1"/>
              <a:t>khảo</a:t>
            </a:r>
            <a:r>
              <a:rPr lang="en-US"/>
              <a:t> </a:t>
            </a:r>
            <a:r>
              <a:rPr lang="en-US" err="1"/>
              <a:t>sát</a:t>
            </a:r>
            <a:r>
              <a:rPr lang="en-US"/>
              <a:t> </a:t>
            </a:r>
            <a:r>
              <a:rPr lang="en-US" err="1"/>
              <a:t>độ</a:t>
            </a:r>
            <a:r>
              <a:rPr lang="en-US"/>
              <a:t> </a:t>
            </a:r>
            <a:r>
              <a:rPr lang="en-US" err="1"/>
              <a:t>đàn</a:t>
            </a:r>
            <a:r>
              <a:rPr lang="en-US"/>
              <a:t> </a:t>
            </a:r>
            <a:r>
              <a:rPr lang="en-US" err="1"/>
              <a:t>hồi</a:t>
            </a:r>
            <a:r>
              <a:rPr lang="en-US"/>
              <a:t> </a:t>
            </a:r>
            <a:r>
              <a:rPr lang="en-US" err="1"/>
              <a:t>của</a:t>
            </a:r>
            <a:r>
              <a:rPr lang="en-US"/>
              <a:t> </a:t>
            </a:r>
            <a:r>
              <a:rPr lang="en-US" err="1"/>
              <a:t>mô</a:t>
            </a:r>
            <a:endParaRPr lang="en-US"/>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6427"/>
          <a:stretch/>
        </p:blipFill>
        <p:spPr>
          <a:xfrm>
            <a:off x="1981200" y="3634874"/>
            <a:ext cx="1985384" cy="1876927"/>
          </a:xfrm>
          <a:prstGeom prst="rect">
            <a:avLst/>
          </a:prstGeom>
          <a:ln>
            <a:solidFill>
              <a:schemeClr val="tx1"/>
            </a:solidFill>
          </a:ln>
        </p:spPr>
      </p:pic>
      <p:pic>
        <p:nvPicPr>
          <p:cNvPr id="1026" name="Picture 2" descr="http://www.layyous.com/uploads/media_center/articles/ultrasound-scan/gynaecology-ultrasound-photos-1/en/normal-uterus-2.jpg"/>
          <p:cNvPicPr>
            <a:picLocks noChangeAspect="1" noChangeArrowheads="1"/>
          </p:cNvPicPr>
          <p:nvPr/>
        </p:nvPicPr>
        <p:blipFill rotWithShape="1">
          <a:blip r:embed="rId6">
            <a:extLst>
              <a:ext uri="{28A0092B-C50C-407E-A947-70E740481C1C}">
                <a14:useLocalDpi xmlns:a14="http://schemas.microsoft.com/office/drawing/2010/main" val="0"/>
              </a:ext>
            </a:extLst>
          </a:blip>
          <a:srcRect l="19210" t="12807" r="18158" b="5088"/>
          <a:stretch/>
        </p:blipFill>
        <p:spPr bwMode="auto">
          <a:xfrm>
            <a:off x="6130090" y="3634874"/>
            <a:ext cx="1909011" cy="18769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http://img.medscapestatic.com/pi/meds/ckb/00/21700tn.jpg"/>
          <p:cNvPicPr>
            <a:picLocks noChangeAspect="1" noChangeArrowheads="1"/>
          </p:cNvPicPr>
          <p:nvPr/>
        </p:nvPicPr>
        <p:blipFill rotWithShape="1">
          <a:blip r:embed="rId7">
            <a:extLst>
              <a:ext uri="{28A0092B-C50C-407E-A947-70E740481C1C}">
                <a14:useLocalDpi xmlns:a14="http://schemas.microsoft.com/office/drawing/2010/main" val="0"/>
              </a:ext>
            </a:extLst>
          </a:blip>
          <a:srcRect l="24266" t="17001" r="26039" b="17720"/>
          <a:stretch/>
        </p:blipFill>
        <p:spPr bwMode="auto">
          <a:xfrm>
            <a:off x="4066674" y="3634874"/>
            <a:ext cx="1953126" cy="18769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http://3.bp.blogspot.com/-xserEL0ZVOo/Tmg9K2BLjeI/AAAAAAAAABo/mDX-ATBYu7k/w1200-h630-p-k-no-nu/amelasto.jpg"/>
          <p:cNvPicPr>
            <a:picLocks noChangeAspect="1" noChangeArrowheads="1"/>
          </p:cNvPicPr>
          <p:nvPr/>
        </p:nvPicPr>
        <p:blipFill rotWithShape="1">
          <a:blip r:embed="rId8">
            <a:extLst>
              <a:ext uri="{28A0092B-C50C-407E-A947-70E740481C1C}">
                <a14:useLocalDpi xmlns:a14="http://schemas.microsoft.com/office/drawing/2010/main" val="0"/>
              </a:ext>
            </a:extLst>
          </a:blip>
          <a:srcRect l="22381" r="34782" b="23471"/>
          <a:stretch/>
        </p:blipFill>
        <p:spPr bwMode="auto">
          <a:xfrm>
            <a:off x="8145990" y="3606800"/>
            <a:ext cx="2026710" cy="1905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08200" y="5511800"/>
            <a:ext cx="1676400" cy="381000"/>
          </a:xfrm>
          <a:prstGeom prst="rect">
            <a:avLst/>
          </a:prstGeom>
          <a:noFill/>
        </p:spPr>
        <p:txBody>
          <a:bodyPr wrap="square" rtlCol="0">
            <a:spAutoFit/>
          </a:bodyPr>
          <a:lstStyle/>
          <a:p>
            <a:pPr algn="ctr"/>
            <a:r>
              <a:rPr lang="en-US"/>
              <a:t>MRI</a:t>
            </a:r>
          </a:p>
        </p:txBody>
      </p:sp>
      <p:sp>
        <p:nvSpPr>
          <p:cNvPr id="10" name="TextBox 9"/>
          <p:cNvSpPr txBox="1"/>
          <p:nvPr/>
        </p:nvSpPr>
        <p:spPr>
          <a:xfrm>
            <a:off x="4013201" y="5511800"/>
            <a:ext cx="2057401" cy="369332"/>
          </a:xfrm>
          <a:prstGeom prst="rect">
            <a:avLst/>
          </a:prstGeom>
          <a:noFill/>
        </p:spPr>
        <p:txBody>
          <a:bodyPr wrap="square" rtlCol="0">
            <a:spAutoFit/>
          </a:bodyPr>
          <a:lstStyle/>
          <a:p>
            <a:pPr algn="ctr"/>
            <a:r>
              <a:rPr lang="en-US" err="1"/>
              <a:t>Siêu</a:t>
            </a:r>
            <a:r>
              <a:rPr lang="en-US"/>
              <a:t> </a:t>
            </a:r>
            <a:r>
              <a:rPr lang="en-US" err="1"/>
              <a:t>âm</a:t>
            </a:r>
            <a:r>
              <a:rPr lang="en-US"/>
              <a:t> &amp; Doppler</a:t>
            </a:r>
          </a:p>
        </p:txBody>
      </p:sp>
      <p:sp>
        <p:nvSpPr>
          <p:cNvPr id="11" name="TextBox 10"/>
          <p:cNvSpPr txBox="1"/>
          <p:nvPr/>
        </p:nvSpPr>
        <p:spPr>
          <a:xfrm>
            <a:off x="6299200" y="5511800"/>
            <a:ext cx="1676400" cy="381000"/>
          </a:xfrm>
          <a:prstGeom prst="rect">
            <a:avLst/>
          </a:prstGeom>
          <a:noFill/>
        </p:spPr>
        <p:txBody>
          <a:bodyPr wrap="square" rtlCol="0">
            <a:spAutoFit/>
          </a:bodyPr>
          <a:lstStyle/>
          <a:p>
            <a:pPr algn="ctr"/>
            <a:r>
              <a:rPr lang="en-US" err="1"/>
              <a:t>Siêu</a:t>
            </a:r>
            <a:r>
              <a:rPr lang="en-US"/>
              <a:t> </a:t>
            </a:r>
            <a:r>
              <a:rPr lang="en-US" err="1"/>
              <a:t>âm</a:t>
            </a:r>
            <a:r>
              <a:rPr lang="en-US"/>
              <a:t> 4D</a:t>
            </a:r>
          </a:p>
        </p:txBody>
      </p:sp>
      <p:sp>
        <p:nvSpPr>
          <p:cNvPr id="12" name="TextBox 11"/>
          <p:cNvSpPr txBox="1"/>
          <p:nvPr/>
        </p:nvSpPr>
        <p:spPr>
          <a:xfrm>
            <a:off x="8039100" y="5511800"/>
            <a:ext cx="2209800" cy="369332"/>
          </a:xfrm>
          <a:prstGeom prst="rect">
            <a:avLst/>
          </a:prstGeom>
          <a:noFill/>
        </p:spPr>
        <p:txBody>
          <a:bodyPr wrap="square" rtlCol="0">
            <a:spAutoFit/>
          </a:bodyPr>
          <a:lstStyle/>
          <a:p>
            <a:pPr algn="ctr"/>
            <a:r>
              <a:rPr lang="en-US" err="1"/>
              <a:t>Siêu</a:t>
            </a:r>
            <a:r>
              <a:rPr lang="en-US"/>
              <a:t> </a:t>
            </a:r>
            <a:r>
              <a:rPr lang="en-US" err="1"/>
              <a:t>âm</a:t>
            </a:r>
            <a:r>
              <a:rPr lang="en-US"/>
              <a:t> </a:t>
            </a:r>
            <a:r>
              <a:rPr lang="en-US" err="1"/>
              <a:t>elastography</a:t>
            </a:r>
            <a:endParaRPr lang="en-US"/>
          </a:p>
        </p:txBody>
      </p:sp>
      <p:pic>
        <p:nvPicPr>
          <p:cNvPr id="6" name="Online Media 5" descr="Imaging">
            <a:hlinkClick r:id="" action="ppaction://media"/>
            <a:extLst>
              <a:ext uri="{FF2B5EF4-FFF2-40B4-BE49-F238E27FC236}">
                <a16:creationId xmlns:a16="http://schemas.microsoft.com/office/drawing/2014/main" id="{B4E50087-0DB6-2C49-A104-90DBB354A69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7363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705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500D45-0196-7442-89EB-2B6534BB53CC}"/>
              </a:ext>
            </a:extLst>
          </p:cNvPr>
          <p:cNvSpPr>
            <a:spLocks noGrp="1"/>
          </p:cNvSpPr>
          <p:nvPr>
            <p:ph type="title"/>
          </p:nvPr>
        </p:nvSpPr>
        <p:spPr/>
        <p:txBody>
          <a:bodyPr/>
          <a:lstStyle/>
          <a:p>
            <a:r>
              <a:rPr lang="en-US"/>
              <a:t>Xác lập chẩn đoán qua siêu âm (IETA &amp; MUSA), có thể là MRI</a:t>
            </a:r>
            <a:endParaRPr lang="en-US" baseline="-25000"/>
          </a:p>
        </p:txBody>
      </p:sp>
      <p:sp>
        <p:nvSpPr>
          <p:cNvPr id="3" name="Content Placeholder 2">
            <a:extLst>
              <a:ext uri="{FF2B5EF4-FFF2-40B4-BE49-F238E27FC236}">
                <a16:creationId xmlns:a16="http://schemas.microsoft.com/office/drawing/2014/main" id="{CECCF356-9C61-7D44-AF56-9F7D2BF0062B}"/>
              </a:ext>
            </a:extLst>
          </p:cNvPr>
          <p:cNvSpPr>
            <a:spLocks noGrp="1"/>
          </p:cNvSpPr>
          <p:nvPr>
            <p:ph sz="half" idx="2"/>
          </p:nvPr>
        </p:nvSpPr>
        <p:spPr/>
        <p:txBody>
          <a:bodyPr/>
          <a:lstStyle/>
          <a:p>
            <a:endParaRPr lang="en-US"/>
          </a:p>
        </p:txBody>
      </p:sp>
      <p:pic>
        <p:nvPicPr>
          <p:cNvPr id="11" name="Content Placeholder 1">
            <a:extLst>
              <a:ext uri="{FF2B5EF4-FFF2-40B4-BE49-F238E27FC236}">
                <a16:creationId xmlns:a16="http://schemas.microsoft.com/office/drawing/2014/main" id="{C1F90B1C-2496-2645-B92C-14B86F0DCF5A}"/>
              </a:ext>
            </a:extLst>
          </p:cNvPr>
          <p:cNvPicPr>
            <a:picLocks noChangeAspect="1"/>
          </p:cNvPicPr>
          <p:nvPr/>
        </p:nvPicPr>
        <p:blipFill>
          <a:blip r:embed="rId5"/>
          <a:stretch>
            <a:fillRect/>
          </a:stretch>
        </p:blipFill>
        <p:spPr>
          <a:xfrm>
            <a:off x="6172200" y="1444435"/>
            <a:ext cx="5181600" cy="4099154"/>
          </a:xfrm>
          <a:prstGeom prst="rect">
            <a:avLst/>
          </a:prstGeom>
          <a:ln>
            <a:solidFill>
              <a:schemeClr val="accent2">
                <a:lumMod val="75000"/>
              </a:schemeClr>
            </a:solidFill>
          </a:ln>
        </p:spPr>
      </p:pic>
      <p:sp>
        <p:nvSpPr>
          <p:cNvPr id="8" name="Content Placeholder 7">
            <a:extLst>
              <a:ext uri="{FF2B5EF4-FFF2-40B4-BE49-F238E27FC236}">
                <a16:creationId xmlns:a16="http://schemas.microsoft.com/office/drawing/2014/main" id="{51305B4F-B657-B44A-A050-DC0B615649F3}"/>
              </a:ext>
            </a:extLst>
          </p:cNvPr>
          <p:cNvSpPr>
            <a:spLocks noGrp="1"/>
          </p:cNvSpPr>
          <p:nvPr>
            <p:ph sz="half" idx="1"/>
          </p:nvPr>
        </p:nvSpPr>
        <p:spPr/>
        <p:txBody>
          <a:bodyPr/>
          <a:lstStyle/>
          <a:p>
            <a:endParaRPr lang="en-US"/>
          </a:p>
        </p:txBody>
      </p:sp>
      <p:pic>
        <p:nvPicPr>
          <p:cNvPr id="13" name="Content Placeholder 11">
            <a:extLst>
              <a:ext uri="{FF2B5EF4-FFF2-40B4-BE49-F238E27FC236}">
                <a16:creationId xmlns:a16="http://schemas.microsoft.com/office/drawing/2014/main" id="{DF202D0A-A605-5A40-BBA7-3C335C78559E}"/>
              </a:ext>
            </a:extLst>
          </p:cNvPr>
          <p:cNvPicPr>
            <a:picLocks noChangeAspect="1"/>
          </p:cNvPicPr>
          <p:nvPr/>
        </p:nvPicPr>
        <p:blipFill>
          <a:blip r:embed="rId6"/>
          <a:stretch>
            <a:fillRect/>
          </a:stretch>
        </p:blipFill>
        <p:spPr>
          <a:xfrm>
            <a:off x="838200" y="1458097"/>
            <a:ext cx="5181600" cy="4085492"/>
          </a:xfrm>
          <a:prstGeom prst="rect">
            <a:avLst/>
          </a:prstGeom>
          <a:ln>
            <a:solidFill>
              <a:schemeClr val="accent2">
                <a:lumMod val="75000"/>
              </a:schemeClr>
            </a:solidFill>
          </a:ln>
        </p:spPr>
      </p:pic>
      <p:pic>
        <p:nvPicPr>
          <p:cNvPr id="2" name="Online Media 1" descr="IETA MUSA MRI">
            <a:hlinkClick r:id="" action="ppaction://media"/>
            <a:extLst>
              <a:ext uri="{FF2B5EF4-FFF2-40B4-BE49-F238E27FC236}">
                <a16:creationId xmlns:a16="http://schemas.microsoft.com/office/drawing/2014/main" id="{B8599DE6-E18D-CF4F-98E2-06B81BEC658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02599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618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60F12-EC93-C445-8A59-898D9EAD22EE}"/>
              </a:ext>
            </a:extLst>
          </p:cNvPr>
          <p:cNvSpPr>
            <a:spLocks noGrp="1"/>
          </p:cNvSpPr>
          <p:nvPr>
            <p:ph sz="half" idx="2"/>
          </p:nvPr>
        </p:nvSpPr>
        <p:spPr/>
        <p:txBody>
          <a:bodyPr/>
          <a:lstStyle/>
          <a:p>
            <a:endParaRPr lang="en-US"/>
          </a:p>
        </p:txBody>
      </p:sp>
      <p:sp>
        <p:nvSpPr>
          <p:cNvPr id="4" name="Title 3">
            <a:extLst>
              <a:ext uri="{FF2B5EF4-FFF2-40B4-BE49-F238E27FC236}">
                <a16:creationId xmlns:a16="http://schemas.microsoft.com/office/drawing/2014/main" id="{AC7CC60E-768E-AB4C-AE78-C2610E5ED1E5}"/>
              </a:ext>
            </a:extLst>
          </p:cNvPr>
          <p:cNvSpPr>
            <a:spLocks noGrp="1"/>
          </p:cNvSpPr>
          <p:nvPr>
            <p:ph type="title"/>
          </p:nvPr>
        </p:nvSpPr>
        <p:spPr/>
        <p:txBody>
          <a:bodyPr/>
          <a:lstStyle/>
          <a:p>
            <a:r>
              <a:rPr lang="en-US" err="1"/>
              <a:t>Điều</a:t>
            </a:r>
            <a:r>
              <a:rPr lang="en-US"/>
              <a:t> </a:t>
            </a:r>
            <a:r>
              <a:rPr lang="en-US" err="1"/>
              <a:t>trị</a:t>
            </a:r>
            <a:r>
              <a:rPr lang="en-US"/>
              <a:t> </a:t>
            </a:r>
            <a:r>
              <a:rPr lang="en-US" err="1"/>
              <a:t>adenomyosis: </a:t>
            </a:r>
            <a:r>
              <a:rPr lang="en-US"/>
              <a:t>“problem-based” </a:t>
            </a:r>
            <a:r>
              <a:rPr lang="en-US" err="1"/>
              <a:t>&amp;</a:t>
            </a:r>
            <a:r>
              <a:rPr lang="en-US"/>
              <a:t> “lifelong strategy”</a:t>
            </a:r>
          </a:p>
        </p:txBody>
      </p:sp>
      <p:graphicFrame>
        <p:nvGraphicFramePr>
          <p:cNvPr id="5" name="Content Placeholder 3">
            <a:extLst>
              <a:ext uri="{FF2B5EF4-FFF2-40B4-BE49-F238E27FC236}">
                <a16:creationId xmlns:a16="http://schemas.microsoft.com/office/drawing/2014/main" id="{4FF59BC3-FF3C-B146-A5EE-37E6EA88AD54}"/>
              </a:ext>
            </a:extLst>
          </p:cNvPr>
          <p:cNvGraphicFramePr>
            <a:graphicFrameLocks noGrp="1"/>
          </p:cNvGraphicFramePr>
          <p:nvPr>
            <p:ph sz="half" idx="1"/>
            <p:extLst>
              <p:ext uri="{D42A27DB-BD31-4B8C-83A1-F6EECF244321}">
                <p14:modId xmlns:p14="http://schemas.microsoft.com/office/powerpoint/2010/main" val="2474133514"/>
              </p:ext>
            </p:extLst>
          </p:nvPr>
        </p:nvGraphicFramePr>
        <p:xfrm>
          <a:off x="838200" y="1457325"/>
          <a:ext cx="5181600" cy="44370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6" name="Content Placeholder 3">
            <a:extLst>
              <a:ext uri="{FF2B5EF4-FFF2-40B4-BE49-F238E27FC236}">
                <a16:creationId xmlns:a16="http://schemas.microsoft.com/office/drawing/2014/main" id="{DD27753C-FD39-7640-B596-38542BFE5DF4}"/>
              </a:ext>
            </a:extLst>
          </p:cNvPr>
          <p:cNvGraphicFramePr>
            <a:graphicFrameLocks/>
          </p:cNvGraphicFramePr>
          <p:nvPr>
            <p:extLst>
              <p:ext uri="{D42A27DB-BD31-4B8C-83A1-F6EECF244321}">
                <p14:modId xmlns:p14="http://schemas.microsoft.com/office/powerpoint/2010/main" val="2606789747"/>
              </p:ext>
            </p:extLst>
          </p:nvPr>
        </p:nvGraphicFramePr>
        <p:xfrm>
          <a:off x="5816600" y="1389856"/>
          <a:ext cx="2286000" cy="2286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7" name="Content Placeholder 3">
            <a:extLst>
              <a:ext uri="{FF2B5EF4-FFF2-40B4-BE49-F238E27FC236}">
                <a16:creationId xmlns:a16="http://schemas.microsoft.com/office/drawing/2014/main" id="{D7FBF996-5BB8-644A-B8FB-2CD961DB42E1}"/>
              </a:ext>
            </a:extLst>
          </p:cNvPr>
          <p:cNvGraphicFramePr>
            <a:graphicFrameLocks/>
          </p:cNvGraphicFramePr>
          <p:nvPr>
            <p:extLst>
              <p:ext uri="{D42A27DB-BD31-4B8C-83A1-F6EECF244321}">
                <p14:modId xmlns:p14="http://schemas.microsoft.com/office/powerpoint/2010/main" val="2778620364"/>
              </p:ext>
            </p:extLst>
          </p:nvPr>
        </p:nvGraphicFramePr>
        <p:xfrm>
          <a:off x="9042400" y="1457325"/>
          <a:ext cx="2286000" cy="2286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8" name="Content Placeholder 3">
            <a:extLst>
              <a:ext uri="{FF2B5EF4-FFF2-40B4-BE49-F238E27FC236}">
                <a16:creationId xmlns:a16="http://schemas.microsoft.com/office/drawing/2014/main" id="{02C035FB-0237-AE45-88A4-AA73CB15F3A7}"/>
              </a:ext>
            </a:extLst>
          </p:cNvPr>
          <p:cNvGraphicFramePr>
            <a:graphicFrameLocks/>
          </p:cNvGraphicFramePr>
          <p:nvPr>
            <p:extLst>
              <p:ext uri="{D42A27DB-BD31-4B8C-83A1-F6EECF244321}">
                <p14:modId xmlns:p14="http://schemas.microsoft.com/office/powerpoint/2010/main" val="1249013678"/>
              </p:ext>
            </p:extLst>
          </p:nvPr>
        </p:nvGraphicFramePr>
        <p:xfrm>
          <a:off x="7112000" y="3608173"/>
          <a:ext cx="2286000" cy="2286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9" name="Online Media 8" descr="Recorded Sound">
            <a:hlinkClick r:id="" action="ppaction://media"/>
            <a:extLst>
              <a:ext uri="{FF2B5EF4-FFF2-40B4-BE49-F238E27FC236}">
                <a16:creationId xmlns:a16="http://schemas.microsoft.com/office/drawing/2014/main" id="{93E9A58F-BFF3-6649-A3C2-2653B2C2F6A7}"/>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69169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696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Các</a:t>
            </a:r>
            <a:r>
              <a:rPr lang="en-US"/>
              <a:t> </a:t>
            </a:r>
            <a:r>
              <a:rPr lang="en-US" err="1"/>
              <a:t>phương</a:t>
            </a:r>
            <a:r>
              <a:rPr lang="en-US"/>
              <a:t> </a:t>
            </a:r>
            <a:r>
              <a:rPr lang="en-US" err="1"/>
              <a:t>tiện</a:t>
            </a:r>
            <a:r>
              <a:rPr lang="en-US"/>
              <a:t> </a:t>
            </a:r>
            <a:r>
              <a:rPr lang="en-US" err="1"/>
              <a:t>hiện</a:t>
            </a:r>
            <a:r>
              <a:rPr lang="en-US"/>
              <a:t> </a:t>
            </a:r>
            <a:r>
              <a:rPr lang="en-US" err="1"/>
              <a:t>có</a:t>
            </a:r>
            <a:r>
              <a:rPr lang="en-US"/>
              <a:t> </a:t>
            </a:r>
            <a:r>
              <a:rPr lang="en-US" err="1"/>
              <a:t>không</a:t>
            </a:r>
            <a:r>
              <a:rPr lang="en-US"/>
              <a:t> </a:t>
            </a:r>
            <a:r>
              <a:rPr lang="en-US" err="1"/>
              <a:t>phải</a:t>
            </a:r>
            <a:r>
              <a:rPr lang="en-US"/>
              <a:t> </a:t>
            </a:r>
            <a:r>
              <a:rPr lang="en-US" err="1"/>
              <a:t>là</a:t>
            </a:r>
            <a:r>
              <a:rPr lang="en-US"/>
              <a:t> </a:t>
            </a:r>
            <a:r>
              <a:rPr lang="en-US" err="1"/>
              <a:t>các</a:t>
            </a:r>
            <a:r>
              <a:rPr lang="en-US"/>
              <a:t> </a:t>
            </a:r>
            <a:r>
              <a:rPr lang="en-US" err="1"/>
              <a:t>vũ</a:t>
            </a:r>
            <a:r>
              <a:rPr lang="en-US"/>
              <a:t> </a:t>
            </a:r>
            <a:r>
              <a:rPr lang="en-US" err="1"/>
              <a:t>khí</a:t>
            </a:r>
            <a:r>
              <a:rPr lang="en-US"/>
              <a:t> </a:t>
            </a:r>
            <a:r>
              <a:rPr lang="en-US" err="1"/>
              <a:t>toàn</a:t>
            </a:r>
            <a:r>
              <a:rPr lang="en-US"/>
              <a:t> </a:t>
            </a:r>
            <a:r>
              <a:rPr lang="en-US" err="1"/>
              <a:t>năng</a:t>
            </a:r>
            <a:endParaRPr lang="en-US"/>
          </a:p>
        </p:txBody>
      </p:sp>
      <p:graphicFrame>
        <p:nvGraphicFramePr>
          <p:cNvPr id="17" name="Content Placeholder 3"/>
          <p:cNvGraphicFramePr>
            <a:graphicFrameLocks noGrp="1"/>
          </p:cNvGraphicFramePr>
          <p:nvPr>
            <p:ph idx="1"/>
            <p:extLst>
              <p:ext uri="{D42A27DB-BD31-4B8C-83A1-F6EECF244321}">
                <p14:modId xmlns:p14="http://schemas.microsoft.com/office/powerpoint/2010/main" val="20460770"/>
              </p:ext>
            </p:extLst>
          </p:nvPr>
        </p:nvGraphicFramePr>
        <p:xfrm>
          <a:off x="4610100" y="1295401"/>
          <a:ext cx="2959100" cy="27675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Content Placeholder 3"/>
          <p:cNvPicPr>
            <a:picLocks noChangeAspect="1"/>
          </p:cNvPicPr>
          <p:nvPr/>
        </p:nvPicPr>
        <p:blipFill rotWithShape="1">
          <a:blip r:embed="rId10" cstate="print">
            <a:extLst>
              <a:ext uri="{28A0092B-C50C-407E-A947-70E740481C1C}">
                <a14:useLocalDpi xmlns:a14="http://schemas.microsoft.com/office/drawing/2010/main" val="0"/>
              </a:ext>
            </a:extLst>
          </a:blip>
          <a:srcRect l="13561" t="6205" r="15445" b="16338"/>
          <a:stretch/>
        </p:blipFill>
        <p:spPr>
          <a:xfrm>
            <a:off x="1828800" y="1377594"/>
            <a:ext cx="2743200" cy="2661007"/>
          </a:xfrm>
          <a:prstGeom prst="rect">
            <a:avLst/>
          </a:prstGeom>
          <a:ln>
            <a:solidFill>
              <a:schemeClr val="tx1"/>
            </a:solidFill>
          </a:ln>
        </p:spPr>
      </p:pic>
      <p:pic>
        <p:nvPicPr>
          <p:cNvPr id="11" name="Content Placeholder 5"/>
          <p:cNvPicPr>
            <a:picLocks noChangeAspect="1"/>
          </p:cNvPicPr>
          <p:nvPr/>
        </p:nvPicPr>
        <p:blipFill rotWithShape="1">
          <a:blip r:embed="rId11">
            <a:extLst>
              <a:ext uri="{28A0092B-C50C-407E-A947-70E740481C1C}">
                <a14:useLocalDpi xmlns:a14="http://schemas.microsoft.com/office/drawing/2010/main" val="0"/>
              </a:ext>
            </a:extLst>
          </a:blip>
          <a:srcRect l="23144" t="12336" r="25271" b="31437"/>
          <a:stretch/>
        </p:blipFill>
        <p:spPr>
          <a:xfrm>
            <a:off x="7620000" y="1380076"/>
            <a:ext cx="2743200" cy="2658525"/>
          </a:xfrm>
          <a:prstGeom prst="rect">
            <a:avLst/>
          </a:prstGeom>
          <a:ln>
            <a:solidFill>
              <a:schemeClr val="tx1"/>
            </a:solidFill>
          </a:ln>
        </p:spPr>
      </p:pic>
      <p:sp>
        <p:nvSpPr>
          <p:cNvPr id="9" name="TextBox 8"/>
          <p:cNvSpPr txBox="1"/>
          <p:nvPr/>
        </p:nvSpPr>
        <p:spPr>
          <a:xfrm>
            <a:off x="1828800" y="4278868"/>
            <a:ext cx="3657600" cy="369332"/>
          </a:xfrm>
          <a:prstGeom prst="rect">
            <a:avLst/>
          </a:prstGeom>
          <a:solidFill>
            <a:schemeClr val="bg2">
              <a:lumMod val="60000"/>
              <a:lumOff val="40000"/>
            </a:schemeClr>
          </a:solidFill>
          <a:ln>
            <a:solidFill>
              <a:schemeClr val="tx1"/>
            </a:solidFill>
          </a:ln>
        </p:spPr>
        <p:txBody>
          <a:bodyPr wrap="square" rtlCol="0">
            <a:spAutoFit/>
          </a:bodyPr>
          <a:lstStyle/>
          <a:p>
            <a:r>
              <a:rPr lang="en-US" err="1"/>
              <a:t>Kháng</a:t>
            </a:r>
            <a:r>
              <a:rPr lang="en-US"/>
              <a:t> </a:t>
            </a:r>
            <a:r>
              <a:rPr lang="en-US" err="1"/>
              <a:t>viêm</a:t>
            </a:r>
            <a:r>
              <a:rPr lang="en-US"/>
              <a:t> </a:t>
            </a:r>
            <a:r>
              <a:rPr lang="en-US" err="1"/>
              <a:t>không</a:t>
            </a:r>
            <a:r>
              <a:rPr lang="en-US"/>
              <a:t> steroid</a:t>
            </a:r>
          </a:p>
        </p:txBody>
      </p:sp>
      <p:sp>
        <p:nvSpPr>
          <p:cNvPr id="13" name="TextBox 12"/>
          <p:cNvSpPr txBox="1"/>
          <p:nvPr/>
        </p:nvSpPr>
        <p:spPr>
          <a:xfrm>
            <a:off x="1828800" y="4724400"/>
            <a:ext cx="3657600" cy="369332"/>
          </a:xfrm>
          <a:prstGeom prst="rect">
            <a:avLst/>
          </a:prstGeom>
          <a:solidFill>
            <a:schemeClr val="bg2">
              <a:lumMod val="60000"/>
              <a:lumOff val="40000"/>
            </a:schemeClr>
          </a:solidFill>
          <a:ln>
            <a:solidFill>
              <a:schemeClr val="tx1"/>
            </a:solidFill>
          </a:ln>
        </p:spPr>
        <p:txBody>
          <a:bodyPr wrap="square" rtlCol="0">
            <a:spAutoFit/>
          </a:bodyPr>
          <a:lstStyle/>
          <a:p>
            <a:r>
              <a:rPr lang="en-US"/>
              <a:t>Combined Oral Contraceptive</a:t>
            </a:r>
          </a:p>
        </p:txBody>
      </p:sp>
      <p:sp>
        <p:nvSpPr>
          <p:cNvPr id="15" name="TextBox 14"/>
          <p:cNvSpPr txBox="1"/>
          <p:nvPr/>
        </p:nvSpPr>
        <p:spPr>
          <a:xfrm>
            <a:off x="1828800" y="5180568"/>
            <a:ext cx="3657600" cy="369332"/>
          </a:xfrm>
          <a:prstGeom prst="rect">
            <a:avLst/>
          </a:prstGeom>
          <a:solidFill>
            <a:schemeClr val="bg2">
              <a:lumMod val="60000"/>
              <a:lumOff val="40000"/>
            </a:schemeClr>
          </a:solidFill>
          <a:ln>
            <a:solidFill>
              <a:schemeClr val="tx1"/>
            </a:solidFill>
          </a:ln>
        </p:spPr>
        <p:txBody>
          <a:bodyPr wrap="square" rtlCol="0">
            <a:spAutoFit/>
          </a:bodyPr>
          <a:lstStyle/>
          <a:p>
            <a:r>
              <a:rPr lang="en-US" err="1"/>
              <a:t>Dienogest</a:t>
            </a:r>
            <a:endParaRPr lang="en-US"/>
          </a:p>
        </p:txBody>
      </p:sp>
      <p:sp>
        <p:nvSpPr>
          <p:cNvPr id="16" name="TextBox 15"/>
          <p:cNvSpPr txBox="1"/>
          <p:nvPr/>
        </p:nvSpPr>
        <p:spPr>
          <a:xfrm>
            <a:off x="1828800" y="5638800"/>
            <a:ext cx="3657600" cy="369332"/>
          </a:xfrm>
          <a:prstGeom prst="rect">
            <a:avLst/>
          </a:prstGeom>
          <a:solidFill>
            <a:schemeClr val="bg2">
              <a:lumMod val="60000"/>
              <a:lumOff val="40000"/>
            </a:schemeClr>
          </a:solidFill>
          <a:ln>
            <a:solidFill>
              <a:schemeClr val="tx1"/>
            </a:solidFill>
          </a:ln>
        </p:spPr>
        <p:txBody>
          <a:bodyPr wrap="square" rtlCol="0">
            <a:spAutoFit/>
          </a:bodyPr>
          <a:lstStyle/>
          <a:p>
            <a:r>
              <a:rPr lang="en-US" err="1"/>
              <a:t>Levonorgestrel</a:t>
            </a:r>
            <a:r>
              <a:rPr lang="en-US"/>
              <a:t> Intra-Uterine System</a:t>
            </a:r>
          </a:p>
        </p:txBody>
      </p:sp>
      <p:sp>
        <p:nvSpPr>
          <p:cNvPr id="19" name="TextBox 18"/>
          <p:cNvSpPr txBox="1"/>
          <p:nvPr/>
        </p:nvSpPr>
        <p:spPr>
          <a:xfrm>
            <a:off x="6705600" y="4724400"/>
            <a:ext cx="3657600" cy="369332"/>
          </a:xfrm>
          <a:prstGeom prst="rect">
            <a:avLst/>
          </a:prstGeom>
          <a:solidFill>
            <a:schemeClr val="bg2">
              <a:lumMod val="60000"/>
              <a:lumOff val="40000"/>
            </a:schemeClr>
          </a:solidFill>
          <a:ln>
            <a:solidFill>
              <a:schemeClr val="tx1"/>
            </a:solidFill>
          </a:ln>
        </p:spPr>
        <p:txBody>
          <a:bodyPr wrap="square" rtlCol="0">
            <a:spAutoFit/>
          </a:bodyPr>
          <a:lstStyle/>
          <a:p>
            <a:r>
              <a:rPr lang="en-US" err="1"/>
              <a:t>GnRH</a:t>
            </a:r>
            <a:r>
              <a:rPr lang="en-US"/>
              <a:t> </a:t>
            </a:r>
            <a:r>
              <a:rPr lang="en-US" err="1"/>
              <a:t>đối</a:t>
            </a:r>
            <a:r>
              <a:rPr lang="en-US"/>
              <a:t> </a:t>
            </a:r>
            <a:r>
              <a:rPr lang="en-US" err="1"/>
              <a:t>vận</a:t>
            </a:r>
            <a:r>
              <a:rPr lang="en-US"/>
              <a:t> </a:t>
            </a:r>
            <a:r>
              <a:rPr lang="en-US" err="1"/>
              <a:t>đường</a:t>
            </a:r>
            <a:r>
              <a:rPr lang="en-US"/>
              <a:t> </a:t>
            </a:r>
            <a:r>
              <a:rPr lang="en-US" err="1"/>
              <a:t>uống</a:t>
            </a:r>
            <a:endParaRPr lang="en-US"/>
          </a:p>
        </p:txBody>
      </p:sp>
      <p:sp>
        <p:nvSpPr>
          <p:cNvPr id="20" name="TextBox 19"/>
          <p:cNvSpPr txBox="1"/>
          <p:nvPr/>
        </p:nvSpPr>
        <p:spPr>
          <a:xfrm>
            <a:off x="6705600" y="5181600"/>
            <a:ext cx="3657600" cy="369332"/>
          </a:xfrm>
          <a:prstGeom prst="rect">
            <a:avLst/>
          </a:prstGeom>
          <a:solidFill>
            <a:schemeClr val="bg2">
              <a:lumMod val="60000"/>
              <a:lumOff val="40000"/>
            </a:schemeClr>
          </a:solidFill>
          <a:ln>
            <a:solidFill>
              <a:schemeClr val="tx1"/>
            </a:solidFill>
          </a:ln>
        </p:spPr>
        <p:txBody>
          <a:bodyPr wrap="square" rtlCol="0">
            <a:spAutoFit/>
          </a:bodyPr>
          <a:lstStyle/>
          <a:p>
            <a:r>
              <a:rPr lang="en-US"/>
              <a:t>Aromatase inhibitors</a:t>
            </a:r>
          </a:p>
        </p:txBody>
      </p:sp>
      <p:sp>
        <p:nvSpPr>
          <p:cNvPr id="22" name="TextBox 21"/>
          <p:cNvSpPr txBox="1"/>
          <p:nvPr/>
        </p:nvSpPr>
        <p:spPr>
          <a:xfrm>
            <a:off x="6705600" y="4267200"/>
            <a:ext cx="3657600" cy="369332"/>
          </a:xfrm>
          <a:prstGeom prst="rect">
            <a:avLst/>
          </a:prstGeom>
          <a:solidFill>
            <a:schemeClr val="bg2">
              <a:lumMod val="60000"/>
              <a:lumOff val="40000"/>
            </a:schemeClr>
          </a:solidFill>
          <a:ln>
            <a:solidFill>
              <a:schemeClr val="tx1"/>
            </a:solidFill>
          </a:ln>
        </p:spPr>
        <p:txBody>
          <a:bodyPr wrap="square" rtlCol="0">
            <a:spAutoFit/>
          </a:bodyPr>
          <a:lstStyle/>
          <a:p>
            <a:r>
              <a:rPr lang="en-US" err="1"/>
              <a:t>GnRH</a:t>
            </a:r>
            <a:r>
              <a:rPr lang="en-US"/>
              <a:t> </a:t>
            </a:r>
            <a:r>
              <a:rPr lang="en-US" err="1"/>
              <a:t>đồng</a:t>
            </a:r>
            <a:r>
              <a:rPr lang="en-US"/>
              <a:t> </a:t>
            </a:r>
            <a:r>
              <a:rPr lang="en-US" err="1"/>
              <a:t>vận</a:t>
            </a:r>
            <a:endParaRPr lang="en-US"/>
          </a:p>
        </p:txBody>
      </p:sp>
      <p:sp>
        <p:nvSpPr>
          <p:cNvPr id="23" name="TextBox 22"/>
          <p:cNvSpPr txBox="1"/>
          <p:nvPr/>
        </p:nvSpPr>
        <p:spPr>
          <a:xfrm>
            <a:off x="6705600" y="5637768"/>
            <a:ext cx="3657600" cy="369332"/>
          </a:xfrm>
          <a:prstGeom prst="rect">
            <a:avLst/>
          </a:prstGeom>
          <a:solidFill>
            <a:schemeClr val="bg2">
              <a:lumMod val="60000"/>
              <a:lumOff val="40000"/>
            </a:schemeClr>
          </a:solidFill>
          <a:ln>
            <a:solidFill>
              <a:schemeClr val="tx1"/>
            </a:solidFill>
          </a:ln>
        </p:spPr>
        <p:txBody>
          <a:bodyPr wrap="square" rtlCol="0">
            <a:spAutoFit/>
          </a:bodyPr>
          <a:lstStyle/>
          <a:p>
            <a:r>
              <a:rPr lang="en-US" err="1"/>
              <a:t>Các</a:t>
            </a:r>
            <a:r>
              <a:rPr lang="en-US"/>
              <a:t> </a:t>
            </a:r>
            <a:r>
              <a:rPr lang="en-US" err="1"/>
              <a:t>hình</a:t>
            </a:r>
            <a:r>
              <a:rPr lang="en-US"/>
              <a:t> </a:t>
            </a:r>
            <a:r>
              <a:rPr lang="en-US" err="1"/>
              <a:t>thức</a:t>
            </a:r>
            <a:r>
              <a:rPr lang="en-US"/>
              <a:t> </a:t>
            </a:r>
            <a:r>
              <a:rPr lang="en-US" err="1"/>
              <a:t>phẫu</a:t>
            </a:r>
            <a:r>
              <a:rPr lang="en-US"/>
              <a:t> </a:t>
            </a:r>
            <a:r>
              <a:rPr lang="en-US" err="1"/>
              <a:t>thuật</a:t>
            </a:r>
            <a:r>
              <a:rPr lang="en-US"/>
              <a:t> </a:t>
            </a:r>
            <a:r>
              <a:rPr lang="en-US" err="1"/>
              <a:t>khác</a:t>
            </a:r>
            <a:r>
              <a:rPr lang="en-US"/>
              <a:t> </a:t>
            </a:r>
            <a:r>
              <a:rPr lang="en-US" err="1"/>
              <a:t>nhau</a:t>
            </a:r>
            <a:endParaRPr lang="en-US"/>
          </a:p>
        </p:txBody>
      </p:sp>
      <p:sp>
        <p:nvSpPr>
          <p:cNvPr id="24" name="TextBox 23"/>
          <p:cNvSpPr txBox="1"/>
          <p:nvPr/>
        </p:nvSpPr>
        <p:spPr>
          <a:xfrm>
            <a:off x="5715000" y="4572000"/>
            <a:ext cx="838200" cy="1569660"/>
          </a:xfrm>
          <a:prstGeom prst="rect">
            <a:avLst/>
          </a:prstGeom>
          <a:noFill/>
          <a:ln>
            <a:noFill/>
          </a:ln>
        </p:spPr>
        <p:txBody>
          <a:bodyPr wrap="square" rtlCol="0">
            <a:spAutoFit/>
          </a:bodyPr>
          <a:lstStyle/>
          <a:p>
            <a:pPr algn="ctr"/>
            <a:r>
              <a:rPr lang="en-US" sz="9600" b="1">
                <a:solidFill>
                  <a:srgbClr val="FF0000"/>
                </a:solidFill>
              </a:rPr>
              <a:t>?</a:t>
            </a:r>
          </a:p>
        </p:txBody>
      </p:sp>
      <p:pic>
        <p:nvPicPr>
          <p:cNvPr id="5" name="Online Media 4" descr="Tools">
            <a:hlinkClick r:id="" action="ppaction://media"/>
            <a:extLst>
              <a:ext uri="{FF2B5EF4-FFF2-40B4-BE49-F238E27FC236}">
                <a16:creationId xmlns:a16="http://schemas.microsoft.com/office/drawing/2014/main" id="{2A61552F-498B-4248-B3AD-C3A2722FB9A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01626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841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ED470C-0629-6340-A8D4-956CEABD1DEE}"/>
              </a:ext>
            </a:extLst>
          </p:cNvPr>
          <p:cNvSpPr>
            <a:spLocks noGrp="1"/>
          </p:cNvSpPr>
          <p:nvPr>
            <p:ph sz="half" idx="1"/>
          </p:nvPr>
        </p:nvSpPr>
        <p:spPr/>
        <p:txBody>
          <a:bodyPr>
            <a:normAutofit/>
          </a:bodyPr>
          <a:lstStyle/>
          <a:p>
            <a:r>
              <a:rPr lang="vi-VN"/>
              <a:t>Từ tế bào cơ trơn</a:t>
            </a:r>
          </a:p>
          <a:p>
            <a:pPr lvl="1"/>
            <a:r>
              <a:rPr lang="vi-VN"/>
              <a:t>Có chức năng co thắt</a:t>
            </a:r>
          </a:p>
          <a:p>
            <a:r>
              <a:rPr lang="vi-VN"/>
              <a:t>Chuyển thành tế bào sinh sản</a:t>
            </a:r>
          </a:p>
          <a:p>
            <a:pPr lvl="1"/>
            <a:r>
              <a:rPr lang="vi-VN"/>
              <a:t>Phát triển</a:t>
            </a:r>
          </a:p>
          <a:p>
            <a:pPr lvl="1"/>
            <a:r>
              <a:rPr lang="vi-VN"/>
              <a:t>Sản xuất collagen</a:t>
            </a:r>
          </a:p>
          <a:p>
            <a:r>
              <a:rPr lang="vi-VN"/>
              <a:t>Tăng collagen quá đáng</a:t>
            </a:r>
          </a:p>
          <a:p>
            <a:pPr lvl="1"/>
            <a:r>
              <a:rPr lang="vi-VN"/>
              <a:t>Thiếu máu nuôi</a:t>
            </a:r>
          </a:p>
          <a:p>
            <a:pPr lvl="1"/>
            <a:r>
              <a:rPr lang="vi-VN"/>
              <a:t>Thoái hóa tế bào cơ</a:t>
            </a:r>
          </a:p>
          <a:p>
            <a:r>
              <a:rPr lang="vi-VN"/>
              <a:t>Chết tế bào</a:t>
            </a:r>
          </a:p>
        </p:txBody>
      </p:sp>
      <p:sp>
        <p:nvSpPr>
          <p:cNvPr id="4" name="Title 3">
            <a:extLst>
              <a:ext uri="{FF2B5EF4-FFF2-40B4-BE49-F238E27FC236}">
                <a16:creationId xmlns:a16="http://schemas.microsoft.com/office/drawing/2014/main" id="{6CB1DAC8-8520-7A40-AC9A-873C021FB2F1}"/>
              </a:ext>
            </a:extLst>
          </p:cNvPr>
          <p:cNvSpPr>
            <a:spLocks noGrp="1"/>
          </p:cNvSpPr>
          <p:nvPr>
            <p:ph type="title"/>
          </p:nvPr>
        </p:nvSpPr>
        <p:spPr/>
        <p:txBody>
          <a:bodyPr/>
          <a:lstStyle/>
          <a:p>
            <a:r>
              <a:rPr lang="en-US" err="1"/>
              <a:t>Khởi nguồn từ</a:t>
            </a:r>
            <a:r>
              <a:rPr lang="en-US"/>
              <a:t> </a:t>
            </a:r>
            <a:r>
              <a:rPr lang="en-US" err="1"/>
              <a:t>tế</a:t>
            </a:r>
            <a:r>
              <a:rPr lang="en-US"/>
              <a:t> </a:t>
            </a:r>
            <a:r>
              <a:rPr lang="en-US" err="1"/>
              <a:t>bào</a:t>
            </a:r>
            <a:r>
              <a:rPr lang="en-US"/>
              <a:t> </a:t>
            </a:r>
            <a:r>
              <a:rPr lang="en-US" err="1"/>
              <a:t>gốc</a:t>
            </a:r>
            <a:r>
              <a:rPr lang="en-US"/>
              <a:t> </a:t>
            </a:r>
            <a:r>
              <a:rPr lang="en-US" err="1"/>
              <a:t>cơ</a:t>
            </a:r>
            <a:r>
              <a:rPr lang="en-US"/>
              <a:t> </a:t>
            </a:r>
            <a:r>
              <a:rPr lang="en-US" err="1"/>
              <a:t>trơn</a:t>
            </a:r>
            <a:r>
              <a:rPr lang="en-US"/>
              <a:t> </a:t>
            </a:r>
            <a:r>
              <a:rPr lang="en-US" err="1"/>
              <a:t>chuyển</a:t>
            </a:r>
            <a:r>
              <a:rPr lang="en-US"/>
              <a:t> </a:t>
            </a:r>
            <a:r>
              <a:rPr lang="en-US" err="1"/>
              <a:t>dạng</a:t>
            </a:r>
            <a:endParaRPr lang="en-US"/>
          </a:p>
        </p:txBody>
      </p:sp>
      <p:sp>
        <p:nvSpPr>
          <p:cNvPr id="3" name="Content Placeholder 2">
            <a:extLst>
              <a:ext uri="{FF2B5EF4-FFF2-40B4-BE49-F238E27FC236}">
                <a16:creationId xmlns:a16="http://schemas.microsoft.com/office/drawing/2014/main" id="{3A29D1C1-281D-244B-8C69-6A06490C94F6}"/>
              </a:ext>
            </a:extLst>
          </p:cNvPr>
          <p:cNvSpPr>
            <a:spLocks noGrp="1"/>
          </p:cNvSpPr>
          <p:nvPr>
            <p:ph sz="half" idx="2"/>
          </p:nvPr>
        </p:nvSpPr>
        <p:spPr/>
        <p:txBody>
          <a:bodyPr/>
          <a:lstStyle/>
          <a:p>
            <a:endParaRPr lang="en-US"/>
          </a:p>
        </p:txBody>
      </p:sp>
      <p:pic>
        <p:nvPicPr>
          <p:cNvPr id="6" name="Picture 2">
            <a:extLst>
              <a:ext uri="{FF2B5EF4-FFF2-40B4-BE49-F238E27FC236}">
                <a16:creationId xmlns:a16="http://schemas.microsoft.com/office/drawing/2014/main" id="{338498BE-0559-F145-9E47-DD141D948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9204" y="1457325"/>
            <a:ext cx="4027591" cy="4437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descr="Endometrial stem cell">
            <a:hlinkClick r:id="" action="ppaction://media"/>
            <a:extLst>
              <a:ext uri="{FF2B5EF4-FFF2-40B4-BE49-F238E27FC236}">
                <a16:creationId xmlns:a16="http://schemas.microsoft.com/office/drawing/2014/main" id="{E62C4CDF-E236-5542-A948-77066038F3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72482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67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02BE9C-6744-4745-B183-E6F9344C6A6C}"/>
              </a:ext>
            </a:extLst>
          </p:cNvPr>
          <p:cNvSpPr>
            <a:spLocks noGrp="1"/>
          </p:cNvSpPr>
          <p:nvPr>
            <p:ph sz="half" idx="1"/>
          </p:nvPr>
        </p:nvSpPr>
        <p:spPr/>
        <p:txBody>
          <a:bodyPr/>
          <a:lstStyle/>
          <a:p>
            <a:r>
              <a:rPr lang="en-US" err="1"/>
              <a:t>Các điểm trọng yếu</a:t>
            </a:r>
          </a:p>
          <a:p>
            <a:pPr lvl="1"/>
            <a:r>
              <a:rPr lang="en-US" err="1"/>
              <a:t>Viêm</a:t>
            </a:r>
            <a:endParaRPr lang="en-US"/>
          </a:p>
          <a:p>
            <a:pPr lvl="1"/>
            <a:r>
              <a:rPr lang="en-US" err="1"/>
              <a:t>Cường</a:t>
            </a:r>
            <a:r>
              <a:rPr lang="en-US"/>
              <a:t> estrogen</a:t>
            </a:r>
          </a:p>
          <a:p>
            <a:pPr lvl="1"/>
            <a:r>
              <a:rPr lang="en-US" err="1"/>
              <a:t>Đề</a:t>
            </a:r>
            <a:r>
              <a:rPr lang="en-US"/>
              <a:t> </a:t>
            </a:r>
            <a:r>
              <a:rPr lang="en-US" err="1"/>
              <a:t>kháng</a:t>
            </a:r>
            <a:r>
              <a:rPr lang="en-US"/>
              <a:t> progesterone</a:t>
            </a:r>
          </a:p>
          <a:p>
            <a:r>
              <a:rPr lang="en-US" err="1"/>
              <a:t>Điều</a:t>
            </a:r>
            <a:r>
              <a:rPr lang="en-US"/>
              <a:t> </a:t>
            </a:r>
            <a:r>
              <a:rPr lang="en-US" err="1"/>
              <a:t>trị</a:t>
            </a:r>
            <a:r>
              <a:rPr lang="en-US"/>
              <a:t> </a:t>
            </a:r>
            <a:r>
              <a:rPr lang="en-US" err="1"/>
              <a:t>nhạy</a:t>
            </a:r>
            <a:r>
              <a:rPr lang="en-US"/>
              <a:t> </a:t>
            </a:r>
            <a:r>
              <a:rPr lang="en-US" err="1"/>
              <a:t>cảm</a:t>
            </a:r>
            <a:r>
              <a:rPr lang="en-US"/>
              <a:t> </a:t>
            </a:r>
            <a:r>
              <a:rPr lang="en-US" err="1"/>
              <a:t>trung</a:t>
            </a:r>
            <a:r>
              <a:rPr lang="en-US"/>
              <a:t> </a:t>
            </a:r>
            <a:r>
              <a:rPr lang="en-US" err="1"/>
              <a:t>ương</a:t>
            </a:r>
          </a:p>
          <a:p>
            <a:pPr lvl="1"/>
            <a:r>
              <a:rPr lang="en-US" err="1"/>
              <a:t>Đa diện</a:t>
            </a:r>
          </a:p>
          <a:p>
            <a:pPr lvl="1"/>
            <a:r>
              <a:rPr lang="en-US" err="1"/>
              <a:t>Thuốc trung ương</a:t>
            </a:r>
          </a:p>
          <a:p>
            <a:pPr lvl="1"/>
            <a:r>
              <a:rPr lang="en-US" err="1"/>
              <a:t>Xã hội</a:t>
            </a:r>
            <a:endParaRPr lang="en-US"/>
          </a:p>
        </p:txBody>
      </p:sp>
      <p:sp>
        <p:nvSpPr>
          <p:cNvPr id="4" name="Title 3">
            <a:extLst>
              <a:ext uri="{FF2B5EF4-FFF2-40B4-BE49-F238E27FC236}">
                <a16:creationId xmlns:a16="http://schemas.microsoft.com/office/drawing/2014/main" id="{19E0D24B-0E92-634A-9E0A-E364A8C70591}"/>
              </a:ext>
            </a:extLst>
          </p:cNvPr>
          <p:cNvSpPr>
            <a:spLocks noGrp="1"/>
          </p:cNvSpPr>
          <p:nvPr>
            <p:ph type="title"/>
          </p:nvPr>
        </p:nvSpPr>
        <p:spPr/>
        <p:txBody>
          <a:bodyPr/>
          <a:lstStyle/>
          <a:p>
            <a:r>
              <a:rPr lang="en-US" err="1"/>
              <a:t>Điều</a:t>
            </a:r>
            <a:r>
              <a:rPr lang="en-US"/>
              <a:t> </a:t>
            </a:r>
            <a:r>
              <a:rPr lang="en-US" err="1"/>
              <a:t>trị</a:t>
            </a:r>
            <a:r>
              <a:rPr lang="en-US"/>
              <a:t> </a:t>
            </a:r>
            <a:r>
              <a:rPr lang="en-US" err="1"/>
              <a:t>đánh</a:t>
            </a:r>
            <a:r>
              <a:rPr lang="en-US"/>
              <a:t> </a:t>
            </a:r>
            <a:r>
              <a:rPr lang="en-US" err="1"/>
              <a:t>vào</a:t>
            </a:r>
            <a:r>
              <a:rPr lang="en-US"/>
              <a:t> </a:t>
            </a:r>
            <a:r>
              <a:rPr lang="en-US" err="1"/>
              <a:t>các</a:t>
            </a:r>
            <a:r>
              <a:rPr lang="en-US"/>
              <a:t> </a:t>
            </a:r>
            <a:r>
              <a:rPr lang="en-US" err="1"/>
              <a:t>điểm</a:t>
            </a:r>
            <a:r>
              <a:rPr lang="en-US"/>
              <a:t> </a:t>
            </a:r>
            <a:r>
              <a:rPr lang="en-US" err="1"/>
              <a:t>chủ</a:t>
            </a:r>
            <a:r>
              <a:rPr lang="en-US"/>
              <a:t> </a:t>
            </a:r>
            <a:r>
              <a:rPr lang="en-US" err="1"/>
              <a:t>chốt</a:t>
            </a:r>
            <a:r>
              <a:rPr lang="en-US"/>
              <a:t> </a:t>
            </a:r>
            <a:r>
              <a:rPr lang="en-US" err="1"/>
              <a:t>của</a:t>
            </a:r>
            <a:r>
              <a:rPr lang="en-US"/>
              <a:t> TIAR </a:t>
            </a:r>
            <a:r>
              <a:rPr lang="en-US" err="1"/>
              <a:t>và</a:t>
            </a:r>
            <a:r>
              <a:rPr lang="en-US"/>
              <a:t> </a:t>
            </a:r>
            <a:r>
              <a:rPr lang="en-US" err="1"/>
              <a:t>cơ</a:t>
            </a:r>
            <a:r>
              <a:rPr lang="en-US"/>
              <a:t> </a:t>
            </a:r>
            <a:r>
              <a:rPr lang="en-US" err="1"/>
              <a:t>chế</a:t>
            </a:r>
            <a:r>
              <a:rPr lang="en-US"/>
              <a:t> </a:t>
            </a:r>
            <a:r>
              <a:rPr lang="en-US" err="1"/>
              <a:t>đau</a:t>
            </a:r>
            <a:endParaRPr lang="en-US"/>
          </a:p>
        </p:txBody>
      </p:sp>
      <p:graphicFrame>
        <p:nvGraphicFramePr>
          <p:cNvPr id="5" name="Content Placeholder 3">
            <a:extLst>
              <a:ext uri="{FF2B5EF4-FFF2-40B4-BE49-F238E27FC236}">
                <a16:creationId xmlns:a16="http://schemas.microsoft.com/office/drawing/2014/main" id="{D611C78F-1B4B-C540-B4EC-95948037C806}"/>
              </a:ext>
            </a:extLst>
          </p:cNvPr>
          <p:cNvGraphicFramePr>
            <a:graphicFrameLocks noGrp="1"/>
          </p:cNvGraphicFramePr>
          <p:nvPr>
            <p:ph sz="half" idx="2"/>
            <p:extLst>
              <p:ext uri="{D42A27DB-BD31-4B8C-83A1-F6EECF244321}">
                <p14:modId xmlns:p14="http://schemas.microsoft.com/office/powerpoint/2010/main" val="1152537368"/>
              </p:ext>
            </p:extLst>
          </p:nvPr>
        </p:nvGraphicFramePr>
        <p:xfrm>
          <a:off x="6172200" y="1457325"/>
          <a:ext cx="5181600" cy="44370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Online Media 5" descr="Rx of Pain">
            <a:hlinkClick r:id="" action="ppaction://media"/>
            <a:extLst>
              <a:ext uri="{FF2B5EF4-FFF2-40B4-BE49-F238E27FC236}">
                <a16:creationId xmlns:a16="http://schemas.microsoft.com/office/drawing/2014/main" id="{DF528254-FF53-0949-B33A-EE424C40228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2589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74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a:t>Pros</a:t>
            </a:r>
          </a:p>
        </p:txBody>
      </p:sp>
      <p:sp>
        <p:nvSpPr>
          <p:cNvPr id="4" name="Content Placeholder 3"/>
          <p:cNvSpPr>
            <a:spLocks noGrp="1"/>
          </p:cNvSpPr>
          <p:nvPr>
            <p:ph sz="half" idx="2"/>
          </p:nvPr>
        </p:nvSpPr>
        <p:spPr/>
        <p:txBody>
          <a:bodyPr>
            <a:normAutofit/>
          </a:bodyPr>
          <a:lstStyle/>
          <a:p>
            <a:r>
              <a:rPr lang="en-US" err="1"/>
              <a:t>Đánh</a:t>
            </a:r>
            <a:r>
              <a:rPr lang="en-US"/>
              <a:t> </a:t>
            </a:r>
            <a:r>
              <a:rPr lang="en-US" err="1"/>
              <a:t>vào</a:t>
            </a:r>
            <a:r>
              <a:rPr lang="en-US"/>
              <a:t> </a:t>
            </a:r>
            <a:r>
              <a:rPr lang="en-US" err="1"/>
              <a:t>nguồn</a:t>
            </a:r>
            <a:r>
              <a:rPr lang="en-US"/>
              <a:t> </a:t>
            </a:r>
            <a:r>
              <a:rPr lang="en-US" err="1"/>
              <a:t>gốc</a:t>
            </a:r>
            <a:r>
              <a:rPr lang="en-US"/>
              <a:t> </a:t>
            </a:r>
            <a:r>
              <a:rPr lang="en-US" err="1"/>
              <a:t>của</a:t>
            </a:r>
            <a:r>
              <a:rPr lang="en-US"/>
              <a:t> </a:t>
            </a:r>
            <a:r>
              <a:rPr lang="en-US" err="1"/>
              <a:t>viêm</a:t>
            </a:r>
            <a:r>
              <a:rPr lang="en-US"/>
              <a:t>, do </a:t>
            </a:r>
            <a:r>
              <a:rPr lang="en-US" err="1"/>
              <a:t>đó</a:t>
            </a:r>
            <a:r>
              <a:rPr lang="en-US"/>
              <a:t> can </a:t>
            </a:r>
            <a:r>
              <a:rPr lang="en-US" err="1"/>
              <a:t>thiệp</a:t>
            </a:r>
            <a:r>
              <a:rPr lang="en-US"/>
              <a:t> </a:t>
            </a:r>
            <a:r>
              <a:rPr lang="en-US" err="1"/>
              <a:t>trên</a:t>
            </a:r>
            <a:r>
              <a:rPr lang="en-US"/>
              <a:t> TIAR</a:t>
            </a:r>
          </a:p>
          <a:p>
            <a:r>
              <a:rPr lang="en-US"/>
              <a:t>Can </a:t>
            </a:r>
            <a:r>
              <a:rPr lang="en-US" err="1"/>
              <a:t>thiệp</a:t>
            </a:r>
            <a:r>
              <a:rPr lang="en-US"/>
              <a:t> </a:t>
            </a:r>
            <a:r>
              <a:rPr lang="en-US" err="1"/>
              <a:t>trên</a:t>
            </a:r>
            <a:r>
              <a:rPr lang="en-US"/>
              <a:t> </a:t>
            </a:r>
            <a:r>
              <a:rPr lang="en-US" err="1"/>
              <a:t>chuyển</a:t>
            </a:r>
            <a:r>
              <a:rPr lang="en-US"/>
              <a:t> </a:t>
            </a:r>
            <a:r>
              <a:rPr lang="en-US" err="1"/>
              <a:t>đổi</a:t>
            </a:r>
            <a:r>
              <a:rPr lang="en-US"/>
              <a:t> M1-M2 </a:t>
            </a:r>
            <a:r>
              <a:rPr lang="en-US" err="1"/>
              <a:t>và</a:t>
            </a:r>
            <a:r>
              <a:rPr lang="en-US"/>
              <a:t> </a:t>
            </a:r>
            <a:r>
              <a:rPr lang="en-US" err="1"/>
              <a:t>cơ</a:t>
            </a:r>
            <a:r>
              <a:rPr lang="en-US"/>
              <a:t> </a:t>
            </a:r>
            <a:r>
              <a:rPr lang="en-US" err="1"/>
              <a:t>chế</a:t>
            </a:r>
            <a:r>
              <a:rPr lang="en-US"/>
              <a:t> </a:t>
            </a:r>
            <a:r>
              <a:rPr lang="en-US" err="1"/>
              <a:t>đau</a:t>
            </a:r>
            <a:endParaRPr lang="en-US"/>
          </a:p>
          <a:p>
            <a:r>
              <a:rPr lang="en-US" err="1"/>
              <a:t>Có</a:t>
            </a:r>
            <a:r>
              <a:rPr lang="en-US"/>
              <a:t> </a:t>
            </a:r>
            <a:r>
              <a:rPr lang="en-US" err="1"/>
              <a:t>hiệu</a:t>
            </a:r>
            <a:r>
              <a:rPr lang="en-US"/>
              <a:t> </a:t>
            </a:r>
            <a:r>
              <a:rPr lang="en-US" err="1"/>
              <a:t>quả</a:t>
            </a:r>
            <a:r>
              <a:rPr lang="en-US"/>
              <a:t> </a:t>
            </a:r>
            <a:r>
              <a:rPr lang="en-US" err="1"/>
              <a:t>cho</a:t>
            </a:r>
            <a:r>
              <a:rPr lang="en-US"/>
              <a:t> </a:t>
            </a:r>
            <a:r>
              <a:rPr lang="en-US" err="1"/>
              <a:t>đau</a:t>
            </a:r>
            <a:endParaRPr lang="en-US"/>
          </a:p>
          <a:p>
            <a:r>
              <a:rPr lang="en-US" err="1"/>
              <a:t>Được</a:t>
            </a:r>
            <a:r>
              <a:rPr lang="en-US"/>
              <a:t> </a:t>
            </a:r>
            <a:r>
              <a:rPr lang="en-US" err="1"/>
              <a:t>chấp</a:t>
            </a:r>
            <a:r>
              <a:rPr lang="en-US"/>
              <a:t> </a:t>
            </a:r>
            <a:r>
              <a:rPr lang="en-US" err="1"/>
              <a:t>nhận</a:t>
            </a:r>
            <a:r>
              <a:rPr lang="en-US"/>
              <a:t> </a:t>
            </a:r>
            <a:r>
              <a:rPr lang="en-US" err="1"/>
              <a:t>như</a:t>
            </a:r>
            <a:r>
              <a:rPr lang="en-US"/>
              <a:t> </a:t>
            </a:r>
            <a:r>
              <a:rPr lang="en-US" err="1"/>
              <a:t>một</a:t>
            </a:r>
            <a:r>
              <a:rPr lang="en-US"/>
              <a:t> </a:t>
            </a:r>
            <a:r>
              <a:rPr lang="en-US" err="1"/>
              <a:t>điều</a:t>
            </a:r>
            <a:r>
              <a:rPr lang="en-US"/>
              <a:t> </a:t>
            </a:r>
            <a:r>
              <a:rPr lang="en-US" err="1"/>
              <a:t>trị</a:t>
            </a:r>
            <a:r>
              <a:rPr lang="en-US"/>
              <a:t> empirical</a:t>
            </a:r>
            <a:endParaRPr lang="en-US" baseline="30000"/>
          </a:p>
          <a:p>
            <a:r>
              <a:rPr lang="en-US" err="1"/>
              <a:t>Không</a:t>
            </a:r>
            <a:r>
              <a:rPr lang="en-US"/>
              <a:t> </a:t>
            </a:r>
            <a:r>
              <a:rPr lang="en-US" err="1"/>
              <a:t>ngăn</a:t>
            </a:r>
            <a:r>
              <a:rPr lang="en-US"/>
              <a:t> </a:t>
            </a:r>
            <a:r>
              <a:rPr lang="en-US" err="1"/>
              <a:t>phóng</a:t>
            </a:r>
            <a:r>
              <a:rPr lang="en-US"/>
              <a:t> </a:t>
            </a:r>
            <a:r>
              <a:rPr lang="en-US" err="1"/>
              <a:t>noãn</a:t>
            </a:r>
            <a:endParaRPr lang="en-US"/>
          </a:p>
        </p:txBody>
      </p:sp>
      <p:sp>
        <p:nvSpPr>
          <p:cNvPr id="7" name="Text Placeholder 6"/>
          <p:cNvSpPr>
            <a:spLocks noGrp="1"/>
          </p:cNvSpPr>
          <p:nvPr>
            <p:ph type="body" sz="quarter" idx="3"/>
          </p:nvPr>
        </p:nvSpPr>
        <p:spPr/>
        <p:txBody>
          <a:bodyPr/>
          <a:lstStyle/>
          <a:p>
            <a:r>
              <a:rPr lang="en-US"/>
              <a:t>Cons</a:t>
            </a:r>
          </a:p>
        </p:txBody>
      </p:sp>
      <p:sp>
        <p:nvSpPr>
          <p:cNvPr id="5" name="Content Placeholder 4"/>
          <p:cNvSpPr>
            <a:spLocks noGrp="1"/>
          </p:cNvSpPr>
          <p:nvPr>
            <p:ph sz="quarter" idx="4"/>
          </p:nvPr>
        </p:nvSpPr>
        <p:spPr/>
        <p:txBody>
          <a:bodyPr>
            <a:normAutofit/>
          </a:bodyPr>
          <a:lstStyle/>
          <a:p>
            <a:r>
              <a:rPr lang="en-US" err="1"/>
              <a:t>Nhiều</a:t>
            </a:r>
            <a:r>
              <a:rPr lang="en-US"/>
              <a:t> </a:t>
            </a:r>
            <a:r>
              <a:rPr lang="en-US" err="1"/>
              <a:t>tác</a:t>
            </a:r>
            <a:r>
              <a:rPr lang="en-US"/>
              <a:t> </a:t>
            </a:r>
            <a:r>
              <a:rPr lang="en-US" err="1"/>
              <a:t>dụng</a:t>
            </a:r>
            <a:r>
              <a:rPr lang="en-US"/>
              <a:t> </a:t>
            </a:r>
            <a:r>
              <a:rPr lang="en-US" err="1"/>
              <a:t>phụ</a:t>
            </a:r>
            <a:r>
              <a:rPr lang="en-US"/>
              <a:t> </a:t>
            </a:r>
          </a:p>
          <a:p>
            <a:r>
              <a:rPr lang="en-US" err="1"/>
              <a:t>Điều</a:t>
            </a:r>
            <a:r>
              <a:rPr lang="en-US"/>
              <a:t> </a:t>
            </a:r>
            <a:r>
              <a:rPr lang="en-US" err="1"/>
              <a:t>trị</a:t>
            </a:r>
            <a:r>
              <a:rPr lang="en-US"/>
              <a:t> </a:t>
            </a:r>
            <a:r>
              <a:rPr lang="en-US" err="1"/>
              <a:t>gián</a:t>
            </a:r>
            <a:r>
              <a:rPr lang="en-US"/>
              <a:t> </a:t>
            </a:r>
            <a:r>
              <a:rPr lang="en-US" err="1"/>
              <a:t>đoạn</a:t>
            </a:r>
            <a:r>
              <a:rPr lang="en-US"/>
              <a:t>, </a:t>
            </a:r>
            <a:r>
              <a:rPr lang="en-US" err="1"/>
              <a:t>không</a:t>
            </a:r>
            <a:r>
              <a:rPr lang="en-US"/>
              <a:t> </a:t>
            </a:r>
            <a:r>
              <a:rPr lang="en-US" err="1"/>
              <a:t>phù</a:t>
            </a:r>
            <a:r>
              <a:rPr lang="en-US"/>
              <a:t> </a:t>
            </a:r>
            <a:r>
              <a:rPr lang="en-US" err="1"/>
              <a:t>hợp</a:t>
            </a:r>
            <a:r>
              <a:rPr lang="en-US"/>
              <a:t> </a:t>
            </a:r>
            <a:r>
              <a:rPr lang="en-US" err="1"/>
              <a:t>cho</a:t>
            </a:r>
            <a:r>
              <a:rPr lang="en-US"/>
              <a:t> </a:t>
            </a:r>
            <a:r>
              <a:rPr lang="en-US" err="1"/>
              <a:t>điều</a:t>
            </a:r>
            <a:r>
              <a:rPr lang="en-US"/>
              <a:t> </a:t>
            </a:r>
            <a:r>
              <a:rPr lang="en-US" err="1"/>
              <a:t>trị</a:t>
            </a:r>
            <a:r>
              <a:rPr lang="en-US"/>
              <a:t> </a:t>
            </a:r>
            <a:r>
              <a:rPr lang="en-US" err="1"/>
              <a:t>liên</a:t>
            </a:r>
            <a:r>
              <a:rPr lang="en-US"/>
              <a:t> </a:t>
            </a:r>
            <a:r>
              <a:rPr lang="en-US" err="1"/>
              <a:t>tục</a:t>
            </a:r>
            <a:endParaRPr lang="en-US"/>
          </a:p>
          <a:p>
            <a:r>
              <a:rPr lang="en-US" err="1"/>
              <a:t>Không</a:t>
            </a:r>
            <a:r>
              <a:rPr lang="en-US"/>
              <a:t> </a:t>
            </a:r>
            <a:r>
              <a:rPr lang="en-US" err="1"/>
              <a:t>triệt</a:t>
            </a:r>
            <a:r>
              <a:rPr lang="en-US"/>
              <a:t> </a:t>
            </a:r>
            <a:r>
              <a:rPr lang="en-US" err="1"/>
              <a:t>để</a:t>
            </a:r>
            <a:r>
              <a:rPr lang="en-US"/>
              <a:t>, do </a:t>
            </a:r>
            <a:r>
              <a:rPr lang="en-US" err="1"/>
              <a:t>đó</a:t>
            </a:r>
            <a:r>
              <a:rPr lang="en-US"/>
              <a:t> </a:t>
            </a:r>
            <a:r>
              <a:rPr lang="en-US" err="1"/>
              <a:t>không</a:t>
            </a:r>
            <a:r>
              <a:rPr lang="en-US"/>
              <a:t> </a:t>
            </a:r>
            <a:r>
              <a:rPr lang="en-US" err="1"/>
              <a:t>được</a:t>
            </a:r>
            <a:r>
              <a:rPr lang="en-US"/>
              <a:t> </a:t>
            </a:r>
            <a:r>
              <a:rPr lang="en-US" err="1"/>
              <a:t>khuyến</a:t>
            </a:r>
            <a:r>
              <a:rPr lang="en-US"/>
              <a:t> </a:t>
            </a:r>
            <a:r>
              <a:rPr lang="en-US" err="1"/>
              <a:t>cáo</a:t>
            </a:r>
            <a:r>
              <a:rPr lang="en-US"/>
              <a:t> </a:t>
            </a:r>
            <a:r>
              <a:rPr lang="en-US" err="1"/>
              <a:t>khi</a:t>
            </a:r>
            <a:r>
              <a:rPr lang="en-US"/>
              <a:t> </a:t>
            </a:r>
            <a:r>
              <a:rPr lang="en-US" err="1"/>
              <a:t>đã</a:t>
            </a:r>
            <a:r>
              <a:rPr lang="en-US"/>
              <a:t> </a:t>
            </a:r>
            <a:r>
              <a:rPr lang="en-US" err="1"/>
              <a:t>có</a:t>
            </a:r>
            <a:r>
              <a:rPr lang="en-US"/>
              <a:t> </a:t>
            </a:r>
            <a:r>
              <a:rPr lang="en-US" err="1"/>
              <a:t>bằng</a:t>
            </a:r>
            <a:r>
              <a:rPr lang="en-US"/>
              <a:t> </a:t>
            </a:r>
            <a:r>
              <a:rPr lang="en-US" err="1"/>
              <a:t>chứng</a:t>
            </a:r>
            <a:endParaRPr lang="en-US"/>
          </a:p>
        </p:txBody>
      </p:sp>
      <p:sp>
        <p:nvSpPr>
          <p:cNvPr id="2" name="Title 1"/>
          <p:cNvSpPr>
            <a:spLocks noGrp="1"/>
          </p:cNvSpPr>
          <p:nvPr>
            <p:ph type="title"/>
          </p:nvPr>
        </p:nvSpPr>
        <p:spPr/>
        <p:txBody>
          <a:bodyPr>
            <a:normAutofit/>
          </a:bodyPr>
          <a:lstStyle/>
          <a:p>
            <a:r>
              <a:rPr lang="en-US" err="1"/>
              <a:t>Điều</a:t>
            </a:r>
            <a:r>
              <a:rPr lang="en-US"/>
              <a:t> </a:t>
            </a:r>
            <a:r>
              <a:rPr lang="en-US" err="1"/>
              <a:t>trị</a:t>
            </a:r>
            <a:r>
              <a:rPr lang="en-US"/>
              <a:t> </a:t>
            </a:r>
            <a:r>
              <a:rPr lang="en-US" err="1"/>
              <a:t>đánh</a:t>
            </a:r>
            <a:r>
              <a:rPr lang="en-US"/>
              <a:t> </a:t>
            </a:r>
            <a:r>
              <a:rPr lang="en-US" err="1"/>
              <a:t>vào</a:t>
            </a:r>
            <a:r>
              <a:rPr lang="en-US"/>
              <a:t> COX-2 và PGE</a:t>
            </a:r>
            <a:r>
              <a:rPr lang="en-US" baseline="-25000"/>
              <a:t>2</a:t>
            </a:r>
            <a:r>
              <a:rPr lang="en-US"/>
              <a:t>: NSAIDs, COCs</a:t>
            </a:r>
          </a:p>
        </p:txBody>
      </p:sp>
      <p:sp>
        <p:nvSpPr>
          <p:cNvPr id="8" name="TextBox 7"/>
          <p:cNvSpPr txBox="1"/>
          <p:nvPr/>
        </p:nvSpPr>
        <p:spPr>
          <a:xfrm>
            <a:off x="2057400" y="907854"/>
            <a:ext cx="8229600" cy="461665"/>
          </a:xfrm>
          <a:prstGeom prst="rect">
            <a:avLst/>
          </a:prstGeom>
          <a:noFill/>
          <a:ln>
            <a:solidFill>
              <a:schemeClr val="tx1"/>
            </a:solidFill>
          </a:ln>
        </p:spPr>
        <p:txBody>
          <a:bodyPr wrap="square" rtlCol="0">
            <a:spAutoFit/>
          </a:bodyPr>
          <a:lstStyle/>
          <a:p>
            <a:r>
              <a:rPr lang="en-US" sz="2400" err="1"/>
              <a:t>Được</a:t>
            </a:r>
            <a:r>
              <a:rPr lang="en-US" sz="2400"/>
              <a:t> </a:t>
            </a:r>
            <a:r>
              <a:rPr lang="en-US" sz="2400" err="1"/>
              <a:t>chọn</a:t>
            </a:r>
            <a:r>
              <a:rPr lang="en-US" sz="2400"/>
              <a:t> </a:t>
            </a:r>
            <a:r>
              <a:rPr lang="en-US" sz="2400" err="1"/>
              <a:t>cho</a:t>
            </a:r>
            <a:r>
              <a:rPr lang="en-US" sz="2400"/>
              <a:t> </a:t>
            </a:r>
            <a:r>
              <a:rPr lang="en-US" sz="2400" err="1"/>
              <a:t>điều</a:t>
            </a:r>
            <a:r>
              <a:rPr lang="en-US" sz="2400"/>
              <a:t> </a:t>
            </a:r>
            <a:r>
              <a:rPr lang="en-US" sz="2400" err="1"/>
              <a:t>trị</a:t>
            </a:r>
            <a:r>
              <a:rPr lang="en-US" sz="2400"/>
              <a:t> empirical (</a:t>
            </a:r>
            <a:r>
              <a:rPr lang="en-US" sz="2400" err="1"/>
              <a:t>điều</a:t>
            </a:r>
            <a:r>
              <a:rPr lang="en-US" sz="2400"/>
              <a:t> </a:t>
            </a:r>
            <a:r>
              <a:rPr lang="en-US" sz="2400" err="1"/>
              <a:t>trị</a:t>
            </a:r>
            <a:r>
              <a:rPr lang="en-US" sz="2400"/>
              <a:t> </a:t>
            </a:r>
            <a:r>
              <a:rPr lang="en-US" sz="2400" err="1"/>
              <a:t>theo</a:t>
            </a:r>
            <a:r>
              <a:rPr lang="en-US" sz="2400"/>
              <a:t> </a:t>
            </a:r>
            <a:r>
              <a:rPr lang="en-US" sz="2400" err="1"/>
              <a:t>kinh</a:t>
            </a:r>
            <a:r>
              <a:rPr lang="en-US" sz="2400"/>
              <a:t> </a:t>
            </a:r>
            <a:r>
              <a:rPr lang="en-US" sz="2400" err="1"/>
              <a:t>nghiệm</a:t>
            </a:r>
            <a:r>
              <a:rPr lang="en-US" sz="2400"/>
              <a:t>)</a:t>
            </a:r>
          </a:p>
        </p:txBody>
      </p:sp>
      <p:pic>
        <p:nvPicPr>
          <p:cNvPr id="9" name="Online Media 8" descr="NSAIDs &amp; COCs">
            <a:hlinkClick r:id="" action="ppaction://media"/>
            <a:extLst>
              <a:ext uri="{FF2B5EF4-FFF2-40B4-BE49-F238E27FC236}">
                <a16:creationId xmlns:a16="http://schemas.microsoft.com/office/drawing/2014/main" id="{68A980A5-9E55-4648-AE20-10A3C7BAC0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44921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1078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a:t>Pros</a:t>
            </a:r>
          </a:p>
        </p:txBody>
      </p:sp>
      <p:sp>
        <p:nvSpPr>
          <p:cNvPr id="7" name="Content Placeholder 6"/>
          <p:cNvSpPr>
            <a:spLocks noGrp="1"/>
          </p:cNvSpPr>
          <p:nvPr>
            <p:ph sz="half" idx="2"/>
          </p:nvPr>
        </p:nvSpPr>
        <p:spPr/>
        <p:txBody>
          <a:bodyPr>
            <a:normAutofit/>
          </a:bodyPr>
          <a:lstStyle/>
          <a:p>
            <a:r>
              <a:rPr lang="en-US" err="1"/>
              <a:t>Đánh</a:t>
            </a:r>
            <a:r>
              <a:rPr lang="en-US"/>
              <a:t> </a:t>
            </a:r>
            <a:r>
              <a:rPr lang="en-US" err="1"/>
              <a:t>vào</a:t>
            </a:r>
            <a:r>
              <a:rPr lang="en-US"/>
              <a:t> </a:t>
            </a:r>
            <a:r>
              <a:rPr lang="en-US" err="1"/>
              <a:t>cường</a:t>
            </a:r>
            <a:r>
              <a:rPr lang="en-US"/>
              <a:t> E</a:t>
            </a:r>
            <a:r>
              <a:rPr lang="en-US" baseline="-25000"/>
              <a:t>2</a:t>
            </a:r>
            <a:r>
              <a:rPr lang="en-US"/>
              <a:t> </a:t>
            </a:r>
            <a:r>
              <a:rPr lang="en-US" err="1"/>
              <a:t>tại</a:t>
            </a:r>
            <a:r>
              <a:rPr lang="en-US"/>
              <a:t> </a:t>
            </a:r>
            <a:r>
              <a:rPr lang="en-US" err="1"/>
              <a:t>chỗ</a:t>
            </a:r>
            <a:r>
              <a:rPr lang="en-US"/>
              <a:t> qua </a:t>
            </a:r>
            <a:r>
              <a:rPr lang="en-US" err="1"/>
              <a:t>ức</a:t>
            </a:r>
            <a:r>
              <a:rPr lang="en-US"/>
              <a:t> </a:t>
            </a:r>
            <a:r>
              <a:rPr lang="en-US" err="1"/>
              <a:t>chế</a:t>
            </a:r>
            <a:r>
              <a:rPr lang="en-US"/>
              <a:t> P450 arom</a:t>
            </a:r>
          </a:p>
          <a:p>
            <a:r>
              <a:rPr lang="en-US" err="1"/>
              <a:t>Gián</a:t>
            </a:r>
            <a:r>
              <a:rPr lang="en-US"/>
              <a:t> </a:t>
            </a:r>
            <a:r>
              <a:rPr lang="en-US" err="1"/>
              <a:t>tiếp</a:t>
            </a:r>
            <a:r>
              <a:rPr lang="en-US"/>
              <a:t> </a:t>
            </a:r>
            <a:r>
              <a:rPr lang="en-US" err="1"/>
              <a:t>đánh</a:t>
            </a:r>
            <a:r>
              <a:rPr lang="en-US"/>
              <a:t> </a:t>
            </a:r>
            <a:r>
              <a:rPr lang="en-US" err="1"/>
              <a:t>vào</a:t>
            </a:r>
            <a:r>
              <a:rPr lang="en-US"/>
              <a:t> </a:t>
            </a:r>
            <a:r>
              <a:rPr lang="en-US" err="1"/>
              <a:t>điều</a:t>
            </a:r>
            <a:r>
              <a:rPr lang="en-US"/>
              <a:t> </a:t>
            </a:r>
            <a:r>
              <a:rPr lang="en-US" err="1"/>
              <a:t>hòa</a:t>
            </a:r>
            <a:r>
              <a:rPr lang="en-US"/>
              <a:t> </a:t>
            </a:r>
            <a:r>
              <a:rPr lang="en-US" err="1"/>
              <a:t>bất</a:t>
            </a:r>
            <a:r>
              <a:rPr lang="en-US"/>
              <a:t> </a:t>
            </a:r>
            <a:r>
              <a:rPr lang="en-US" err="1"/>
              <a:t>thường</a:t>
            </a:r>
            <a:r>
              <a:rPr lang="en-US"/>
              <a:t> PR-A</a:t>
            </a:r>
          </a:p>
          <a:p>
            <a:r>
              <a:rPr lang="en-US" err="1"/>
              <a:t>Hiệu</a:t>
            </a:r>
            <a:r>
              <a:rPr lang="en-US"/>
              <a:t> </a:t>
            </a:r>
            <a:r>
              <a:rPr lang="en-US" err="1"/>
              <a:t>quả</a:t>
            </a:r>
            <a:r>
              <a:rPr lang="en-US"/>
              <a:t> </a:t>
            </a:r>
            <a:r>
              <a:rPr lang="en-US" err="1"/>
              <a:t>ngắn</a:t>
            </a:r>
            <a:r>
              <a:rPr lang="en-US"/>
              <a:t> </a:t>
            </a:r>
            <a:r>
              <a:rPr lang="en-US" err="1"/>
              <a:t>hạn</a:t>
            </a:r>
            <a:r>
              <a:rPr lang="en-US"/>
              <a:t> </a:t>
            </a:r>
            <a:r>
              <a:rPr lang="en-US" err="1"/>
              <a:t>đã</a:t>
            </a:r>
            <a:r>
              <a:rPr lang="en-US"/>
              <a:t> </a:t>
            </a:r>
            <a:r>
              <a:rPr lang="en-US" err="1"/>
              <a:t>được</a:t>
            </a:r>
            <a:r>
              <a:rPr lang="en-US"/>
              <a:t> </a:t>
            </a:r>
            <a:r>
              <a:rPr lang="en-US" err="1"/>
              <a:t>xác</a:t>
            </a:r>
            <a:r>
              <a:rPr lang="en-US"/>
              <a:t> </a:t>
            </a:r>
            <a:r>
              <a:rPr lang="en-US" err="1"/>
              <a:t>nhận (letrozole &amp; anastrozole)</a:t>
            </a:r>
            <a:endParaRPr lang="en-US"/>
          </a:p>
          <a:p>
            <a:r>
              <a:rPr lang="en-US" err="1"/>
              <a:t>Không</a:t>
            </a:r>
            <a:r>
              <a:rPr lang="en-US"/>
              <a:t> </a:t>
            </a:r>
            <a:r>
              <a:rPr lang="en-US" err="1"/>
              <a:t>ảnh</a:t>
            </a:r>
            <a:r>
              <a:rPr lang="en-US"/>
              <a:t> </a:t>
            </a:r>
            <a:r>
              <a:rPr lang="en-US" err="1"/>
              <a:t>hưởng</a:t>
            </a:r>
            <a:r>
              <a:rPr lang="en-US"/>
              <a:t> </a:t>
            </a:r>
            <a:r>
              <a:rPr lang="en-US" err="1"/>
              <a:t>đến</a:t>
            </a:r>
            <a:r>
              <a:rPr lang="en-US"/>
              <a:t> </a:t>
            </a:r>
            <a:r>
              <a:rPr lang="en-US" err="1"/>
              <a:t>hoạt</a:t>
            </a:r>
            <a:r>
              <a:rPr lang="en-US"/>
              <a:t> </a:t>
            </a:r>
            <a:r>
              <a:rPr lang="en-US" err="1"/>
              <a:t>động</a:t>
            </a:r>
            <a:r>
              <a:rPr lang="en-US"/>
              <a:t> </a:t>
            </a:r>
            <a:r>
              <a:rPr lang="en-US" err="1"/>
              <a:t>trục</a:t>
            </a:r>
            <a:r>
              <a:rPr lang="en-US"/>
              <a:t> </a:t>
            </a:r>
            <a:r>
              <a:rPr lang="en-US" err="1"/>
              <a:t>hạ</a:t>
            </a:r>
            <a:r>
              <a:rPr lang="en-US"/>
              <a:t> </a:t>
            </a:r>
            <a:r>
              <a:rPr lang="en-US" err="1"/>
              <a:t>đồi-yên</a:t>
            </a:r>
            <a:endParaRPr lang="en-US"/>
          </a:p>
          <a:p>
            <a:endParaRPr lang="en-US"/>
          </a:p>
        </p:txBody>
      </p:sp>
      <p:sp>
        <p:nvSpPr>
          <p:cNvPr id="8" name="Text Placeholder 7"/>
          <p:cNvSpPr>
            <a:spLocks noGrp="1"/>
          </p:cNvSpPr>
          <p:nvPr>
            <p:ph type="body" sz="quarter" idx="3"/>
          </p:nvPr>
        </p:nvSpPr>
        <p:spPr/>
        <p:txBody>
          <a:bodyPr/>
          <a:lstStyle/>
          <a:p>
            <a:r>
              <a:rPr lang="en-US"/>
              <a:t>Cons</a:t>
            </a:r>
          </a:p>
        </p:txBody>
      </p:sp>
      <p:sp>
        <p:nvSpPr>
          <p:cNvPr id="9" name="Content Placeholder 8"/>
          <p:cNvSpPr>
            <a:spLocks noGrp="1"/>
          </p:cNvSpPr>
          <p:nvPr>
            <p:ph sz="quarter" idx="4"/>
          </p:nvPr>
        </p:nvSpPr>
        <p:spPr/>
        <p:txBody>
          <a:bodyPr/>
          <a:lstStyle/>
          <a:p>
            <a:r>
              <a:rPr lang="en-US" err="1"/>
              <a:t>Không</a:t>
            </a:r>
            <a:r>
              <a:rPr lang="en-US"/>
              <a:t> </a:t>
            </a:r>
            <a:r>
              <a:rPr lang="en-US" err="1"/>
              <a:t>có</a:t>
            </a:r>
            <a:r>
              <a:rPr lang="en-US"/>
              <a:t> </a:t>
            </a:r>
            <a:r>
              <a:rPr lang="en-US" err="1"/>
              <a:t>chứng</a:t>
            </a:r>
            <a:r>
              <a:rPr lang="en-US"/>
              <a:t> </a:t>
            </a:r>
            <a:r>
              <a:rPr lang="en-US" err="1"/>
              <a:t>cứ</a:t>
            </a:r>
            <a:r>
              <a:rPr lang="en-US"/>
              <a:t> </a:t>
            </a:r>
            <a:r>
              <a:rPr lang="en-US" err="1"/>
              <a:t>về</a:t>
            </a:r>
            <a:r>
              <a:rPr lang="en-US"/>
              <a:t> </a:t>
            </a:r>
            <a:r>
              <a:rPr lang="en-US" err="1"/>
              <a:t>hiệu</a:t>
            </a:r>
            <a:r>
              <a:rPr lang="en-US"/>
              <a:t> </a:t>
            </a:r>
            <a:r>
              <a:rPr lang="en-US" err="1"/>
              <a:t>quả</a:t>
            </a:r>
            <a:r>
              <a:rPr lang="en-US"/>
              <a:t> </a:t>
            </a:r>
            <a:r>
              <a:rPr lang="en-US" err="1"/>
              <a:t>dài</a:t>
            </a:r>
            <a:r>
              <a:rPr lang="en-US"/>
              <a:t> </a:t>
            </a:r>
            <a:r>
              <a:rPr lang="en-US" err="1"/>
              <a:t>hạn</a:t>
            </a:r>
            <a:r>
              <a:rPr lang="en-US"/>
              <a:t> </a:t>
            </a:r>
            <a:r>
              <a:rPr lang="en-US" err="1"/>
              <a:t>của</a:t>
            </a:r>
            <a:r>
              <a:rPr lang="en-US"/>
              <a:t> </a:t>
            </a:r>
            <a:r>
              <a:rPr lang="en-US" err="1"/>
              <a:t>ức</a:t>
            </a:r>
            <a:r>
              <a:rPr lang="en-US"/>
              <a:t> </a:t>
            </a:r>
            <a:r>
              <a:rPr lang="en-US" err="1"/>
              <a:t>chế</a:t>
            </a:r>
            <a:r>
              <a:rPr lang="en-US"/>
              <a:t> P450 arom</a:t>
            </a:r>
          </a:p>
          <a:p>
            <a:r>
              <a:rPr lang="en-US" err="1"/>
              <a:t>Tác</a:t>
            </a:r>
            <a:r>
              <a:rPr lang="en-US"/>
              <a:t> </a:t>
            </a:r>
            <a:r>
              <a:rPr lang="en-US" err="1"/>
              <a:t>dụng</a:t>
            </a:r>
            <a:r>
              <a:rPr lang="en-US"/>
              <a:t> </a:t>
            </a:r>
            <a:r>
              <a:rPr lang="en-US" err="1"/>
              <a:t>phụ</a:t>
            </a:r>
            <a:r>
              <a:rPr lang="en-US"/>
              <a:t> </a:t>
            </a:r>
            <a:r>
              <a:rPr lang="en-US" err="1"/>
              <a:t>liên</a:t>
            </a:r>
            <a:r>
              <a:rPr lang="en-US"/>
              <a:t> </a:t>
            </a:r>
            <a:r>
              <a:rPr lang="en-US" err="1"/>
              <a:t>quan</a:t>
            </a:r>
            <a:r>
              <a:rPr lang="en-US"/>
              <a:t> </a:t>
            </a:r>
            <a:r>
              <a:rPr lang="en-US" err="1"/>
              <a:t>đến</a:t>
            </a:r>
            <a:r>
              <a:rPr lang="en-US"/>
              <a:t> </a:t>
            </a:r>
            <a:r>
              <a:rPr lang="en-US" err="1"/>
              <a:t>thiếu</a:t>
            </a:r>
            <a:r>
              <a:rPr lang="en-US"/>
              <a:t> E</a:t>
            </a:r>
            <a:r>
              <a:rPr lang="en-US" baseline="-25000"/>
              <a:t>2</a:t>
            </a:r>
            <a:r>
              <a:rPr lang="en-US"/>
              <a:t> </a:t>
            </a:r>
            <a:r>
              <a:rPr lang="en-US" err="1"/>
              <a:t>toàn</a:t>
            </a:r>
            <a:r>
              <a:rPr lang="en-US"/>
              <a:t> </a:t>
            </a:r>
            <a:r>
              <a:rPr lang="en-US" err="1"/>
              <a:t>thân</a:t>
            </a:r>
            <a:r>
              <a:rPr lang="en-US"/>
              <a:t>, </a:t>
            </a:r>
            <a:r>
              <a:rPr lang="en-US" err="1"/>
              <a:t>bao</a:t>
            </a:r>
            <a:r>
              <a:rPr lang="en-US"/>
              <a:t> </a:t>
            </a:r>
            <a:r>
              <a:rPr lang="en-US" err="1"/>
              <a:t>gồm</a:t>
            </a:r>
            <a:r>
              <a:rPr lang="en-US"/>
              <a:t> </a:t>
            </a:r>
            <a:r>
              <a:rPr lang="en-US" err="1"/>
              <a:t>ngắn</a:t>
            </a:r>
            <a:r>
              <a:rPr lang="en-US"/>
              <a:t> </a:t>
            </a:r>
            <a:r>
              <a:rPr lang="en-US" err="1"/>
              <a:t>hạn</a:t>
            </a:r>
            <a:r>
              <a:rPr lang="en-US"/>
              <a:t> </a:t>
            </a:r>
            <a:r>
              <a:rPr lang="en-US" err="1"/>
              <a:t>và</a:t>
            </a:r>
            <a:r>
              <a:rPr lang="en-US"/>
              <a:t> </a:t>
            </a:r>
            <a:r>
              <a:rPr lang="en-US" err="1"/>
              <a:t>dài</a:t>
            </a:r>
            <a:r>
              <a:rPr lang="en-US"/>
              <a:t> </a:t>
            </a:r>
            <a:r>
              <a:rPr lang="en-US" err="1"/>
              <a:t>hạn</a:t>
            </a:r>
            <a:endParaRPr lang="en-US"/>
          </a:p>
          <a:p>
            <a:r>
              <a:rPr lang="en-US" err="1"/>
              <a:t>Khác</a:t>
            </a:r>
            <a:r>
              <a:rPr lang="en-US"/>
              <a:t> </a:t>
            </a:r>
            <a:r>
              <a:rPr lang="en-US" err="1"/>
              <a:t>nhau</a:t>
            </a:r>
            <a:r>
              <a:rPr lang="en-US"/>
              <a:t> </a:t>
            </a:r>
            <a:r>
              <a:rPr lang="en-US" err="1"/>
              <a:t>giữa</a:t>
            </a:r>
            <a:r>
              <a:rPr lang="en-US"/>
              <a:t> </a:t>
            </a:r>
            <a:r>
              <a:rPr lang="en-US" err="1"/>
              <a:t>các</a:t>
            </a:r>
            <a:r>
              <a:rPr lang="en-US"/>
              <a:t> </a:t>
            </a:r>
            <a:r>
              <a:rPr lang="en-US" err="1"/>
              <a:t>thế</a:t>
            </a:r>
            <a:r>
              <a:rPr lang="en-US"/>
              <a:t> </a:t>
            </a:r>
            <a:r>
              <a:rPr lang="en-US" err="1"/>
              <a:t>hệ</a:t>
            </a:r>
            <a:r>
              <a:rPr lang="en-US"/>
              <a:t> </a:t>
            </a:r>
            <a:r>
              <a:rPr lang="en-US" err="1"/>
              <a:t>ức</a:t>
            </a:r>
            <a:r>
              <a:rPr lang="en-US"/>
              <a:t> </a:t>
            </a:r>
            <a:r>
              <a:rPr lang="en-US" err="1"/>
              <a:t>chế</a:t>
            </a:r>
            <a:r>
              <a:rPr lang="en-US"/>
              <a:t> aromatase</a:t>
            </a:r>
          </a:p>
        </p:txBody>
      </p:sp>
      <p:sp>
        <p:nvSpPr>
          <p:cNvPr id="2" name="Title 1"/>
          <p:cNvSpPr>
            <a:spLocks noGrp="1"/>
          </p:cNvSpPr>
          <p:nvPr>
            <p:ph type="title"/>
          </p:nvPr>
        </p:nvSpPr>
        <p:spPr/>
        <p:txBody>
          <a:bodyPr>
            <a:normAutofit/>
          </a:bodyPr>
          <a:lstStyle/>
          <a:p>
            <a:r>
              <a:rPr lang="en-US" err="1"/>
              <a:t>Điều</a:t>
            </a:r>
            <a:r>
              <a:rPr lang="en-US"/>
              <a:t> </a:t>
            </a:r>
            <a:r>
              <a:rPr lang="en-US" err="1"/>
              <a:t>trị</a:t>
            </a:r>
            <a:r>
              <a:rPr lang="en-US"/>
              <a:t> </a:t>
            </a:r>
            <a:r>
              <a:rPr lang="en-US" err="1"/>
              <a:t>đánh</a:t>
            </a:r>
            <a:r>
              <a:rPr lang="en-US"/>
              <a:t> </a:t>
            </a:r>
            <a:r>
              <a:rPr lang="en-US" err="1"/>
              <a:t>vào</a:t>
            </a:r>
            <a:r>
              <a:rPr lang="en-US"/>
              <a:t> </a:t>
            </a:r>
            <a:r>
              <a:rPr lang="en-US" err="1"/>
              <a:t>cường</a:t>
            </a:r>
            <a:r>
              <a:rPr lang="en-US"/>
              <a:t> E</a:t>
            </a:r>
            <a:r>
              <a:rPr lang="en-US" baseline="-25000"/>
              <a:t>2</a:t>
            </a:r>
            <a:r>
              <a:rPr lang="en-US"/>
              <a:t> </a:t>
            </a:r>
            <a:r>
              <a:rPr lang="en-US" err="1"/>
              <a:t>tại</a:t>
            </a:r>
            <a:r>
              <a:rPr lang="en-US"/>
              <a:t> </a:t>
            </a:r>
            <a:r>
              <a:rPr lang="en-US" err="1"/>
              <a:t>chỗ</a:t>
            </a:r>
            <a:r>
              <a:rPr lang="en-US"/>
              <a:t>: </a:t>
            </a:r>
            <a:r>
              <a:rPr lang="en-US" err="1"/>
              <a:t>Ức</a:t>
            </a:r>
            <a:r>
              <a:rPr lang="en-US"/>
              <a:t> </a:t>
            </a:r>
            <a:r>
              <a:rPr lang="en-US" err="1"/>
              <a:t>chế</a:t>
            </a:r>
            <a:r>
              <a:rPr lang="en-US"/>
              <a:t> P450 aromatase</a:t>
            </a:r>
          </a:p>
        </p:txBody>
      </p:sp>
      <p:sp>
        <p:nvSpPr>
          <p:cNvPr id="10" name="TextBox 9"/>
          <p:cNvSpPr txBox="1"/>
          <p:nvPr/>
        </p:nvSpPr>
        <p:spPr>
          <a:xfrm>
            <a:off x="1882775" y="920554"/>
            <a:ext cx="8229600" cy="461665"/>
          </a:xfrm>
          <a:prstGeom prst="rect">
            <a:avLst/>
          </a:prstGeom>
          <a:noFill/>
          <a:ln>
            <a:solidFill>
              <a:schemeClr val="tx1"/>
            </a:solidFill>
          </a:ln>
        </p:spPr>
        <p:txBody>
          <a:bodyPr wrap="square" rtlCol="0">
            <a:spAutoFit/>
          </a:bodyPr>
          <a:lstStyle/>
          <a:p>
            <a:r>
              <a:rPr lang="en-US" sz="2400" err="1"/>
              <a:t>Dùng</a:t>
            </a:r>
            <a:r>
              <a:rPr lang="en-US" sz="2400"/>
              <a:t> </a:t>
            </a:r>
            <a:r>
              <a:rPr lang="en-US" sz="2400" err="1"/>
              <a:t>đơn</a:t>
            </a:r>
            <a:r>
              <a:rPr lang="en-US" sz="2400"/>
              <a:t> </a:t>
            </a:r>
            <a:r>
              <a:rPr lang="en-US" sz="2400" err="1"/>
              <a:t>độc</a:t>
            </a:r>
            <a:r>
              <a:rPr lang="en-US" sz="2400"/>
              <a:t> hay </a:t>
            </a:r>
            <a:r>
              <a:rPr lang="en-US" sz="2400" err="1"/>
              <a:t>phối</a:t>
            </a:r>
            <a:r>
              <a:rPr lang="en-US" sz="2400"/>
              <a:t> </a:t>
            </a:r>
            <a:r>
              <a:rPr lang="en-US" sz="2400" err="1"/>
              <a:t>hợp</a:t>
            </a:r>
            <a:r>
              <a:rPr lang="en-US" sz="2400"/>
              <a:t>, </a:t>
            </a:r>
            <a:r>
              <a:rPr lang="en-US" sz="2400" err="1"/>
              <a:t>sau</a:t>
            </a:r>
            <a:r>
              <a:rPr lang="en-US" sz="2400"/>
              <a:t> </a:t>
            </a:r>
            <a:r>
              <a:rPr lang="en-US" sz="2400" err="1"/>
              <a:t>thất</a:t>
            </a:r>
            <a:r>
              <a:rPr lang="en-US" sz="2400"/>
              <a:t> </a:t>
            </a:r>
            <a:r>
              <a:rPr lang="en-US" sz="2400" err="1"/>
              <a:t>bại</a:t>
            </a:r>
            <a:r>
              <a:rPr lang="en-US" sz="2400"/>
              <a:t> </a:t>
            </a:r>
            <a:r>
              <a:rPr lang="en-US" sz="2400" err="1"/>
              <a:t>của</a:t>
            </a:r>
            <a:r>
              <a:rPr lang="en-US" sz="2400"/>
              <a:t> </a:t>
            </a:r>
            <a:r>
              <a:rPr lang="en-US" sz="2400" err="1"/>
              <a:t>các</a:t>
            </a:r>
            <a:r>
              <a:rPr lang="en-US" sz="2400"/>
              <a:t> </a:t>
            </a:r>
            <a:r>
              <a:rPr lang="en-US" sz="2400" err="1"/>
              <a:t>điều</a:t>
            </a:r>
            <a:r>
              <a:rPr lang="en-US" sz="2400"/>
              <a:t> </a:t>
            </a:r>
            <a:r>
              <a:rPr lang="en-US" sz="2400" err="1"/>
              <a:t>trị</a:t>
            </a:r>
            <a:r>
              <a:rPr lang="en-US" sz="2400"/>
              <a:t> </a:t>
            </a:r>
            <a:r>
              <a:rPr lang="en-US" sz="2400" err="1"/>
              <a:t>khác</a:t>
            </a:r>
            <a:endParaRPr lang="en-US" sz="2400"/>
          </a:p>
        </p:txBody>
      </p:sp>
      <p:pic>
        <p:nvPicPr>
          <p:cNvPr id="4" name="Online Media 3" descr="Aromatase inhibitors">
            <a:hlinkClick r:id="" action="ppaction://media"/>
            <a:extLst>
              <a:ext uri="{FF2B5EF4-FFF2-40B4-BE49-F238E27FC236}">
                <a16:creationId xmlns:a16="http://schemas.microsoft.com/office/drawing/2014/main" id="{F909ED9C-095D-2B40-BDEA-9BD995FC35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4116" y="6045200"/>
            <a:ext cx="812800" cy="812800"/>
          </a:xfrm>
          <a:prstGeom prst="rect">
            <a:avLst/>
          </a:prstGeom>
        </p:spPr>
      </p:pic>
    </p:spTree>
    <p:extLst>
      <p:ext uri="{BB962C8B-B14F-4D97-AF65-F5344CB8AC3E}">
        <p14:creationId xmlns:p14="http://schemas.microsoft.com/office/powerpoint/2010/main" val="61815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87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a:t>Pros</a:t>
            </a:r>
          </a:p>
        </p:txBody>
      </p:sp>
      <p:sp>
        <p:nvSpPr>
          <p:cNvPr id="5" name="Content Placeholder 4"/>
          <p:cNvSpPr>
            <a:spLocks noGrp="1"/>
          </p:cNvSpPr>
          <p:nvPr>
            <p:ph sz="half" idx="2"/>
          </p:nvPr>
        </p:nvSpPr>
        <p:spPr/>
        <p:txBody>
          <a:bodyPr/>
          <a:lstStyle/>
          <a:p>
            <a:r>
              <a:rPr lang="en-US" err="1"/>
              <a:t>Hạ thấp nồng độ </a:t>
            </a:r>
            <a:r>
              <a:rPr lang="en-US"/>
              <a:t>estrogen, </a:t>
            </a:r>
            <a:r>
              <a:rPr lang="en-US" err="1"/>
              <a:t>làm</a:t>
            </a:r>
            <a:r>
              <a:rPr lang="en-US"/>
              <a:t> </a:t>
            </a:r>
            <a:r>
              <a:rPr lang="en-US" err="1"/>
              <a:t>giảm</a:t>
            </a:r>
            <a:r>
              <a:rPr lang="en-US"/>
              <a:t> ER-</a:t>
            </a:r>
            <a:r>
              <a:rPr lang="el-GR"/>
              <a:t>α</a:t>
            </a:r>
            <a:r>
              <a:rPr lang="en-US"/>
              <a:t> </a:t>
            </a:r>
            <a:r>
              <a:rPr lang="en-US" err="1"/>
              <a:t>và</a:t>
            </a:r>
            <a:r>
              <a:rPr lang="en-US"/>
              <a:t> ER-</a:t>
            </a:r>
            <a:r>
              <a:rPr lang="el-GR"/>
              <a:t>β</a:t>
            </a:r>
            <a:r>
              <a:rPr lang="en-US"/>
              <a:t>, </a:t>
            </a:r>
            <a:r>
              <a:rPr lang="en-US" err="1"/>
              <a:t>phục</a:t>
            </a:r>
            <a:r>
              <a:rPr lang="en-US"/>
              <a:t> </a:t>
            </a:r>
            <a:r>
              <a:rPr lang="en-US" err="1"/>
              <a:t>hồi</a:t>
            </a:r>
            <a:r>
              <a:rPr lang="en-US"/>
              <a:t> </a:t>
            </a:r>
            <a:r>
              <a:rPr lang="en-US" err="1"/>
              <a:t>tỉ</a:t>
            </a:r>
            <a:r>
              <a:rPr lang="en-US"/>
              <a:t> </a:t>
            </a:r>
            <a:r>
              <a:rPr lang="en-US" err="1"/>
              <a:t>lệ</a:t>
            </a:r>
            <a:r>
              <a:rPr lang="en-US"/>
              <a:t> PR-A:PR-B</a:t>
            </a:r>
          </a:p>
          <a:p>
            <a:r>
              <a:rPr lang="en-US" err="1"/>
              <a:t>Nhờ</a:t>
            </a:r>
            <a:r>
              <a:rPr lang="en-US"/>
              <a:t> </a:t>
            </a:r>
            <a:r>
              <a:rPr lang="en-US" err="1"/>
              <a:t>ức</a:t>
            </a:r>
            <a:r>
              <a:rPr lang="en-US"/>
              <a:t> </a:t>
            </a:r>
            <a:r>
              <a:rPr lang="en-US" err="1"/>
              <a:t>chế</a:t>
            </a:r>
            <a:r>
              <a:rPr lang="en-US"/>
              <a:t> </a:t>
            </a:r>
            <a:r>
              <a:rPr lang="en-US" err="1"/>
              <a:t>cạnh</a:t>
            </a:r>
            <a:r>
              <a:rPr lang="en-US"/>
              <a:t> </a:t>
            </a:r>
            <a:r>
              <a:rPr lang="en-US" err="1"/>
              <a:t>tranh</a:t>
            </a:r>
            <a:r>
              <a:rPr lang="en-US"/>
              <a:t>, </a:t>
            </a:r>
            <a:r>
              <a:rPr lang="en-US" err="1"/>
              <a:t>GnRH</a:t>
            </a:r>
            <a:r>
              <a:rPr lang="en-US"/>
              <a:t>-anta </a:t>
            </a:r>
            <a:r>
              <a:rPr lang="en-US" err="1"/>
              <a:t>đối</a:t>
            </a:r>
            <a:r>
              <a:rPr lang="en-US"/>
              <a:t> </a:t>
            </a:r>
            <a:r>
              <a:rPr lang="en-US" err="1"/>
              <a:t>vận</a:t>
            </a:r>
            <a:r>
              <a:rPr lang="en-US"/>
              <a:t> </a:t>
            </a:r>
            <a:r>
              <a:rPr lang="en-US" err="1"/>
              <a:t>đường</a:t>
            </a:r>
            <a:r>
              <a:rPr lang="en-US"/>
              <a:t> </a:t>
            </a:r>
            <a:r>
              <a:rPr lang="en-US" err="1"/>
              <a:t>uống</a:t>
            </a:r>
            <a:r>
              <a:rPr lang="en-US"/>
              <a:t> </a:t>
            </a:r>
            <a:r>
              <a:rPr lang="en-US" err="1"/>
              <a:t>sẽ</a:t>
            </a:r>
            <a:r>
              <a:rPr lang="en-US"/>
              <a:t> </a:t>
            </a:r>
            <a:r>
              <a:rPr lang="en-US" err="1"/>
              <a:t>được</a:t>
            </a:r>
            <a:r>
              <a:rPr lang="en-US"/>
              <a:t> </a:t>
            </a:r>
            <a:r>
              <a:rPr lang="en-US" err="1"/>
              <a:t>dùng</a:t>
            </a:r>
            <a:r>
              <a:rPr lang="en-US"/>
              <a:t> </a:t>
            </a:r>
            <a:r>
              <a:rPr lang="en-US" err="1"/>
              <a:t>với</a:t>
            </a:r>
            <a:r>
              <a:rPr lang="en-US"/>
              <a:t> </a:t>
            </a:r>
            <a:r>
              <a:rPr lang="en-US" err="1"/>
              <a:t>liều</a:t>
            </a:r>
            <a:r>
              <a:rPr lang="en-US"/>
              <a:t> </a:t>
            </a:r>
            <a:r>
              <a:rPr lang="en-US" err="1"/>
              <a:t>thích</a:t>
            </a:r>
            <a:r>
              <a:rPr lang="en-US"/>
              <a:t> </a:t>
            </a:r>
            <a:r>
              <a:rPr lang="en-US" err="1"/>
              <a:t>hợp</a:t>
            </a:r>
            <a:r>
              <a:rPr lang="en-US"/>
              <a:t> </a:t>
            </a:r>
            <a:r>
              <a:rPr lang="en-US" err="1"/>
              <a:t>để</a:t>
            </a:r>
            <a:r>
              <a:rPr lang="en-US"/>
              <a:t> </a:t>
            </a:r>
            <a:r>
              <a:rPr lang="en-US" err="1"/>
              <a:t>đạt</a:t>
            </a:r>
            <a:r>
              <a:rPr lang="en-US"/>
              <a:t> </a:t>
            </a:r>
            <a:r>
              <a:rPr lang="en-US" err="1"/>
              <a:t>hiệu</a:t>
            </a:r>
            <a:r>
              <a:rPr lang="en-US"/>
              <a:t> </a:t>
            </a:r>
            <a:r>
              <a:rPr lang="en-US" err="1"/>
              <a:t>quả</a:t>
            </a:r>
            <a:r>
              <a:rPr lang="en-US"/>
              <a:t> </a:t>
            </a:r>
            <a:r>
              <a:rPr lang="en-US" err="1"/>
              <a:t>tối</a:t>
            </a:r>
            <a:r>
              <a:rPr lang="en-US"/>
              <a:t> </a:t>
            </a:r>
            <a:r>
              <a:rPr lang="en-US" err="1"/>
              <a:t>đa</a:t>
            </a:r>
            <a:r>
              <a:rPr lang="en-US"/>
              <a:t> </a:t>
            </a:r>
            <a:r>
              <a:rPr lang="en-US" err="1"/>
              <a:t>và</a:t>
            </a:r>
            <a:r>
              <a:rPr lang="en-US"/>
              <a:t> </a:t>
            </a:r>
            <a:r>
              <a:rPr lang="en-US" err="1"/>
              <a:t>có</a:t>
            </a:r>
            <a:r>
              <a:rPr lang="en-US"/>
              <a:t> </a:t>
            </a:r>
            <a:r>
              <a:rPr lang="en-US" err="1"/>
              <a:t>tác</a:t>
            </a:r>
            <a:r>
              <a:rPr lang="en-US"/>
              <a:t> </a:t>
            </a:r>
            <a:r>
              <a:rPr lang="en-US" err="1"/>
              <a:t>dụng</a:t>
            </a:r>
            <a:r>
              <a:rPr lang="en-US"/>
              <a:t> </a:t>
            </a:r>
            <a:r>
              <a:rPr lang="en-US" err="1"/>
              <a:t>phụ</a:t>
            </a:r>
            <a:r>
              <a:rPr lang="en-US"/>
              <a:t> </a:t>
            </a:r>
            <a:r>
              <a:rPr lang="en-US" err="1"/>
              <a:t>tối</a:t>
            </a:r>
            <a:r>
              <a:rPr lang="en-US"/>
              <a:t> </a:t>
            </a:r>
            <a:r>
              <a:rPr lang="en-US" err="1"/>
              <a:t>thiểu</a:t>
            </a:r>
            <a:r>
              <a:rPr lang="en-US"/>
              <a:t> </a:t>
            </a:r>
            <a:r>
              <a:rPr lang="en-US" err="1"/>
              <a:t>của</a:t>
            </a:r>
            <a:r>
              <a:rPr lang="en-US"/>
              <a:t> </a:t>
            </a:r>
            <a:r>
              <a:rPr lang="en-US" err="1"/>
              <a:t>giảm</a:t>
            </a:r>
            <a:r>
              <a:rPr lang="en-US"/>
              <a:t> E</a:t>
            </a:r>
            <a:r>
              <a:rPr lang="en-US" baseline="-25000"/>
              <a:t>2</a:t>
            </a:r>
          </a:p>
        </p:txBody>
      </p:sp>
      <p:sp>
        <p:nvSpPr>
          <p:cNvPr id="6" name="Text Placeholder 5"/>
          <p:cNvSpPr>
            <a:spLocks noGrp="1"/>
          </p:cNvSpPr>
          <p:nvPr>
            <p:ph type="body" sz="quarter" idx="3"/>
          </p:nvPr>
        </p:nvSpPr>
        <p:spPr/>
        <p:txBody>
          <a:bodyPr/>
          <a:lstStyle/>
          <a:p>
            <a:r>
              <a:rPr lang="en-US"/>
              <a:t>Cons</a:t>
            </a:r>
          </a:p>
        </p:txBody>
      </p:sp>
      <p:sp>
        <p:nvSpPr>
          <p:cNvPr id="7" name="Content Placeholder 6"/>
          <p:cNvSpPr>
            <a:spLocks noGrp="1"/>
          </p:cNvSpPr>
          <p:nvPr>
            <p:ph sz="quarter" idx="4"/>
          </p:nvPr>
        </p:nvSpPr>
        <p:spPr/>
        <p:txBody>
          <a:bodyPr>
            <a:normAutofit/>
          </a:bodyPr>
          <a:lstStyle/>
          <a:p>
            <a:r>
              <a:rPr lang="en-US" err="1"/>
              <a:t>Làm</a:t>
            </a:r>
            <a:r>
              <a:rPr lang="en-US"/>
              <a:t> </a:t>
            </a:r>
            <a:r>
              <a:rPr lang="en-US" err="1"/>
              <a:t>giảm</a:t>
            </a:r>
            <a:r>
              <a:rPr lang="en-US"/>
              <a:t> E</a:t>
            </a:r>
            <a:r>
              <a:rPr lang="en-US" baseline="-25000"/>
              <a:t>2</a:t>
            </a:r>
            <a:r>
              <a:rPr lang="en-US"/>
              <a:t> </a:t>
            </a:r>
            <a:r>
              <a:rPr lang="en-US" err="1"/>
              <a:t>nguồn</a:t>
            </a:r>
            <a:r>
              <a:rPr lang="en-US"/>
              <a:t> </a:t>
            </a:r>
            <a:r>
              <a:rPr lang="en-US" err="1"/>
              <a:t>gốc</a:t>
            </a:r>
            <a:r>
              <a:rPr lang="en-US"/>
              <a:t> </a:t>
            </a:r>
            <a:r>
              <a:rPr lang="en-US" err="1"/>
              <a:t>tế</a:t>
            </a:r>
            <a:r>
              <a:rPr lang="en-US"/>
              <a:t> </a:t>
            </a:r>
            <a:r>
              <a:rPr lang="en-US" err="1"/>
              <a:t>bào</a:t>
            </a:r>
            <a:r>
              <a:rPr lang="en-US"/>
              <a:t> </a:t>
            </a:r>
            <a:r>
              <a:rPr lang="en-US" err="1"/>
              <a:t>hạt</a:t>
            </a:r>
            <a:r>
              <a:rPr lang="en-US"/>
              <a:t> / </a:t>
            </a:r>
            <a:r>
              <a:rPr lang="en-US" err="1"/>
              <a:t>nội</a:t>
            </a:r>
            <a:r>
              <a:rPr lang="en-US"/>
              <a:t> </a:t>
            </a:r>
            <a:r>
              <a:rPr lang="en-US" err="1"/>
              <a:t>mạc</a:t>
            </a:r>
            <a:r>
              <a:rPr lang="en-US"/>
              <a:t> </a:t>
            </a:r>
            <a:r>
              <a:rPr lang="en-US" err="1"/>
              <a:t>lạc</a:t>
            </a:r>
            <a:r>
              <a:rPr lang="en-US"/>
              <a:t> </a:t>
            </a:r>
            <a:r>
              <a:rPr lang="en-US" err="1"/>
              <a:t>vị</a:t>
            </a:r>
            <a:endParaRPr lang="en-US"/>
          </a:p>
          <a:p>
            <a:r>
              <a:rPr lang="en-US" err="1"/>
              <a:t>Ảnh</a:t>
            </a:r>
            <a:r>
              <a:rPr lang="en-US"/>
              <a:t> </a:t>
            </a:r>
            <a:r>
              <a:rPr lang="en-US" err="1"/>
              <a:t>hưởng</a:t>
            </a:r>
            <a:r>
              <a:rPr lang="en-US"/>
              <a:t> </a:t>
            </a:r>
            <a:r>
              <a:rPr lang="en-US" err="1"/>
              <a:t>đến</a:t>
            </a:r>
            <a:r>
              <a:rPr lang="en-US"/>
              <a:t> </a:t>
            </a:r>
            <a:r>
              <a:rPr lang="en-US" err="1"/>
              <a:t>trục</a:t>
            </a:r>
            <a:endParaRPr lang="en-US"/>
          </a:p>
          <a:p>
            <a:r>
              <a:rPr lang="en-US"/>
              <a:t>Do </a:t>
            </a:r>
            <a:r>
              <a:rPr lang="en-US" err="1"/>
              <a:t>giải</a:t>
            </a:r>
            <a:r>
              <a:rPr lang="en-US"/>
              <a:t> </a:t>
            </a:r>
            <a:r>
              <a:rPr lang="en-US" err="1"/>
              <a:t>mẫn</a:t>
            </a:r>
            <a:r>
              <a:rPr lang="en-US"/>
              <a:t> </a:t>
            </a:r>
            <a:r>
              <a:rPr lang="en-US" err="1"/>
              <a:t>cảm</a:t>
            </a:r>
            <a:r>
              <a:rPr lang="en-US"/>
              <a:t> </a:t>
            </a:r>
            <a:r>
              <a:rPr lang="en-US" err="1"/>
              <a:t>dài</a:t>
            </a:r>
            <a:r>
              <a:rPr lang="en-US"/>
              <a:t> qua </a:t>
            </a:r>
            <a:r>
              <a:rPr lang="en-US" err="1"/>
              <a:t>cơ</a:t>
            </a:r>
            <a:r>
              <a:rPr lang="en-US"/>
              <a:t> </a:t>
            </a:r>
            <a:r>
              <a:rPr lang="en-US" err="1"/>
              <a:t>chế</a:t>
            </a:r>
            <a:r>
              <a:rPr lang="en-US"/>
              <a:t> </a:t>
            </a:r>
            <a:r>
              <a:rPr lang="en-US" err="1"/>
              <a:t>nội</a:t>
            </a:r>
            <a:r>
              <a:rPr lang="en-US"/>
              <a:t> </a:t>
            </a:r>
            <a:r>
              <a:rPr lang="en-US" err="1"/>
              <a:t>hóa</a:t>
            </a:r>
            <a:r>
              <a:rPr lang="en-US"/>
              <a:t> </a:t>
            </a:r>
            <a:r>
              <a:rPr lang="en-US" err="1"/>
              <a:t>thụ</a:t>
            </a:r>
            <a:r>
              <a:rPr lang="en-US"/>
              <a:t> </a:t>
            </a:r>
            <a:r>
              <a:rPr lang="en-US" err="1"/>
              <a:t>thể</a:t>
            </a:r>
            <a:r>
              <a:rPr lang="en-US"/>
              <a:t>, </a:t>
            </a:r>
            <a:r>
              <a:rPr lang="en-US" err="1"/>
              <a:t>GnRH</a:t>
            </a:r>
            <a:r>
              <a:rPr lang="en-US"/>
              <a:t>-a </a:t>
            </a:r>
            <a:r>
              <a:rPr lang="en-US" err="1"/>
              <a:t>dài</a:t>
            </a:r>
            <a:r>
              <a:rPr lang="en-US"/>
              <a:t> </a:t>
            </a:r>
            <a:r>
              <a:rPr lang="en-US" err="1"/>
              <a:t>ngày</a:t>
            </a:r>
            <a:r>
              <a:rPr lang="en-US"/>
              <a:t> </a:t>
            </a:r>
            <a:r>
              <a:rPr lang="en-US" err="1"/>
              <a:t>làm</a:t>
            </a:r>
            <a:r>
              <a:rPr lang="en-US"/>
              <a:t> </a:t>
            </a:r>
            <a:r>
              <a:rPr lang="en-US" err="1"/>
              <a:t>giảm</a:t>
            </a:r>
            <a:r>
              <a:rPr lang="en-US"/>
              <a:t> </a:t>
            </a:r>
            <a:r>
              <a:rPr lang="en-US" err="1"/>
              <a:t>sâu</a:t>
            </a:r>
            <a:r>
              <a:rPr lang="en-US"/>
              <a:t> E</a:t>
            </a:r>
            <a:r>
              <a:rPr lang="en-US" baseline="-25000"/>
              <a:t>2</a:t>
            </a:r>
            <a:r>
              <a:rPr lang="en-US"/>
              <a:t> </a:t>
            </a:r>
            <a:r>
              <a:rPr lang="en-US" err="1"/>
              <a:t>với</a:t>
            </a:r>
            <a:r>
              <a:rPr lang="en-US"/>
              <a:t> </a:t>
            </a:r>
            <a:r>
              <a:rPr lang="en-US" err="1"/>
              <a:t>các</a:t>
            </a:r>
            <a:r>
              <a:rPr lang="en-US"/>
              <a:t> </a:t>
            </a:r>
            <a:r>
              <a:rPr lang="en-US" err="1"/>
              <a:t>dụng</a:t>
            </a:r>
            <a:r>
              <a:rPr lang="en-US"/>
              <a:t> </a:t>
            </a:r>
            <a:r>
              <a:rPr lang="en-US" err="1"/>
              <a:t>phụ</a:t>
            </a:r>
            <a:r>
              <a:rPr lang="en-US"/>
              <a:t> </a:t>
            </a:r>
            <a:r>
              <a:rPr lang="en-US" err="1"/>
              <a:t>ngắn,</a:t>
            </a:r>
            <a:r>
              <a:rPr lang="en-US"/>
              <a:t> </a:t>
            </a:r>
            <a:r>
              <a:rPr lang="en-US" err="1"/>
              <a:t>dài</a:t>
            </a:r>
            <a:r>
              <a:rPr lang="en-US"/>
              <a:t> </a:t>
            </a:r>
            <a:r>
              <a:rPr lang="en-US" err="1"/>
              <a:t>hạn của nó</a:t>
            </a:r>
            <a:endParaRPr lang="en-US"/>
          </a:p>
          <a:p>
            <a:r>
              <a:rPr lang="en-US" err="1"/>
              <a:t>Cân</a:t>
            </a:r>
            <a:r>
              <a:rPr lang="en-US"/>
              <a:t> </a:t>
            </a:r>
            <a:r>
              <a:rPr lang="en-US" err="1"/>
              <a:t>nhắc</a:t>
            </a:r>
            <a:r>
              <a:rPr lang="en-US"/>
              <a:t> </a:t>
            </a:r>
            <a:r>
              <a:rPr lang="en-US" err="1"/>
              <a:t>việc</a:t>
            </a:r>
            <a:r>
              <a:rPr lang="en-US"/>
              <a:t> add-back</a:t>
            </a:r>
          </a:p>
        </p:txBody>
      </p:sp>
      <p:sp>
        <p:nvSpPr>
          <p:cNvPr id="2" name="Title 1"/>
          <p:cNvSpPr>
            <a:spLocks noGrp="1"/>
          </p:cNvSpPr>
          <p:nvPr>
            <p:ph type="title"/>
          </p:nvPr>
        </p:nvSpPr>
        <p:spPr/>
        <p:txBody>
          <a:bodyPr>
            <a:normAutofit/>
          </a:bodyPr>
          <a:lstStyle/>
          <a:p>
            <a:r>
              <a:rPr lang="en-US" err="1"/>
              <a:t>Điều</a:t>
            </a:r>
            <a:r>
              <a:rPr lang="en-US"/>
              <a:t> </a:t>
            </a:r>
            <a:r>
              <a:rPr lang="en-US" err="1"/>
              <a:t>trị</a:t>
            </a:r>
            <a:r>
              <a:rPr lang="en-US"/>
              <a:t> </a:t>
            </a:r>
            <a:r>
              <a:rPr lang="en-US" err="1"/>
              <a:t>hạ</a:t>
            </a:r>
            <a:r>
              <a:rPr lang="en-US"/>
              <a:t> </a:t>
            </a:r>
            <a:r>
              <a:rPr lang="en-US" err="1"/>
              <a:t>thấp</a:t>
            </a:r>
            <a:r>
              <a:rPr lang="en-US"/>
              <a:t> E</a:t>
            </a:r>
            <a:r>
              <a:rPr lang="en-US" baseline="-25000"/>
              <a:t>2</a:t>
            </a:r>
            <a:r>
              <a:rPr lang="en-US"/>
              <a:t> </a:t>
            </a:r>
            <a:r>
              <a:rPr lang="en-US" err="1"/>
              <a:t>lưu</a:t>
            </a:r>
            <a:r>
              <a:rPr lang="en-US"/>
              <a:t> </a:t>
            </a:r>
            <a:r>
              <a:rPr lang="en-US" err="1"/>
              <a:t>hành</a:t>
            </a:r>
            <a:r>
              <a:rPr lang="en-US"/>
              <a:t>: </a:t>
            </a:r>
            <a:r>
              <a:rPr lang="en-US" err="1"/>
              <a:t>GnRH</a:t>
            </a:r>
            <a:r>
              <a:rPr lang="en-US"/>
              <a:t> </a:t>
            </a:r>
            <a:r>
              <a:rPr lang="en-US" err="1"/>
              <a:t>agonist /</a:t>
            </a:r>
            <a:r>
              <a:rPr lang="en-US"/>
              <a:t> </a:t>
            </a:r>
            <a:r>
              <a:rPr lang="en-US" err="1"/>
              <a:t>antagonist</a:t>
            </a:r>
            <a:endParaRPr lang="en-US"/>
          </a:p>
        </p:txBody>
      </p:sp>
      <p:sp>
        <p:nvSpPr>
          <p:cNvPr id="8" name="TextBox 7"/>
          <p:cNvSpPr txBox="1"/>
          <p:nvPr/>
        </p:nvSpPr>
        <p:spPr>
          <a:xfrm>
            <a:off x="1882775" y="907188"/>
            <a:ext cx="8229600" cy="461665"/>
          </a:xfrm>
          <a:prstGeom prst="rect">
            <a:avLst/>
          </a:prstGeom>
          <a:noFill/>
          <a:ln>
            <a:solidFill>
              <a:schemeClr val="tx1"/>
            </a:solidFill>
          </a:ln>
        </p:spPr>
        <p:txBody>
          <a:bodyPr wrap="square" rtlCol="0">
            <a:spAutoFit/>
          </a:bodyPr>
          <a:lstStyle/>
          <a:p>
            <a:r>
              <a:rPr lang="en-US" sz="2400" err="1"/>
              <a:t>Dùng</a:t>
            </a:r>
            <a:r>
              <a:rPr lang="en-US" sz="2400"/>
              <a:t> </a:t>
            </a:r>
            <a:r>
              <a:rPr lang="en-US" sz="2400" err="1"/>
              <a:t>sau</a:t>
            </a:r>
            <a:r>
              <a:rPr lang="en-US" sz="2400"/>
              <a:t> </a:t>
            </a:r>
            <a:r>
              <a:rPr lang="en-US" sz="2400" err="1"/>
              <a:t>thất</a:t>
            </a:r>
            <a:r>
              <a:rPr lang="en-US" sz="2400"/>
              <a:t> </a:t>
            </a:r>
            <a:r>
              <a:rPr lang="en-US" sz="2400" err="1"/>
              <a:t>bại</a:t>
            </a:r>
            <a:r>
              <a:rPr lang="en-US" sz="2400"/>
              <a:t> </a:t>
            </a:r>
            <a:r>
              <a:rPr lang="en-US" sz="2400" err="1"/>
              <a:t>của</a:t>
            </a:r>
            <a:r>
              <a:rPr lang="en-US" sz="2400"/>
              <a:t> </a:t>
            </a:r>
            <a:r>
              <a:rPr lang="en-US" sz="2400" err="1"/>
              <a:t>điều</a:t>
            </a:r>
            <a:r>
              <a:rPr lang="en-US" sz="2400"/>
              <a:t> </a:t>
            </a:r>
            <a:r>
              <a:rPr lang="en-US" sz="2400" err="1"/>
              <a:t>trị</a:t>
            </a:r>
            <a:r>
              <a:rPr lang="en-US" sz="2400"/>
              <a:t> </a:t>
            </a:r>
            <a:r>
              <a:rPr lang="en-US" sz="2400" err="1"/>
              <a:t>khác</a:t>
            </a:r>
            <a:r>
              <a:rPr lang="en-US" sz="2400"/>
              <a:t>. </a:t>
            </a:r>
            <a:r>
              <a:rPr lang="en-US" sz="2400" err="1"/>
              <a:t>GnRH</a:t>
            </a:r>
            <a:r>
              <a:rPr lang="en-US" sz="2400"/>
              <a:t>-anta </a:t>
            </a:r>
            <a:r>
              <a:rPr lang="en-US" sz="2400" err="1"/>
              <a:t>nhiều</a:t>
            </a:r>
            <a:r>
              <a:rPr lang="en-US" sz="2400"/>
              <a:t> </a:t>
            </a:r>
            <a:r>
              <a:rPr lang="en-US" sz="2400" err="1"/>
              <a:t>hứa</a:t>
            </a:r>
            <a:r>
              <a:rPr lang="en-US" sz="2400"/>
              <a:t> </a:t>
            </a:r>
            <a:r>
              <a:rPr lang="en-US" sz="2400" err="1"/>
              <a:t>hẹn</a:t>
            </a:r>
            <a:r>
              <a:rPr lang="en-US" sz="2400"/>
              <a:t> </a:t>
            </a:r>
          </a:p>
        </p:txBody>
      </p:sp>
      <p:pic>
        <p:nvPicPr>
          <p:cNvPr id="9" name="Online Media 8" descr="GnRH analogues">
            <a:hlinkClick r:id="" action="ppaction://media"/>
            <a:extLst>
              <a:ext uri="{FF2B5EF4-FFF2-40B4-BE49-F238E27FC236}">
                <a16:creationId xmlns:a16="http://schemas.microsoft.com/office/drawing/2014/main" id="{75388554-A37D-964B-83C5-211CB9AD74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5923" y="6045200"/>
            <a:ext cx="812800" cy="812800"/>
          </a:xfrm>
          <a:prstGeom prst="rect">
            <a:avLst/>
          </a:prstGeom>
        </p:spPr>
      </p:pic>
    </p:spTree>
    <p:extLst>
      <p:ext uri="{BB962C8B-B14F-4D97-AF65-F5344CB8AC3E}">
        <p14:creationId xmlns:p14="http://schemas.microsoft.com/office/powerpoint/2010/main" val="276996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11967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a:t>Pros</a:t>
            </a:r>
          </a:p>
        </p:txBody>
      </p:sp>
      <p:sp>
        <p:nvSpPr>
          <p:cNvPr id="5" name="Content Placeholder 4"/>
          <p:cNvSpPr>
            <a:spLocks noGrp="1"/>
          </p:cNvSpPr>
          <p:nvPr>
            <p:ph sz="half" idx="2"/>
          </p:nvPr>
        </p:nvSpPr>
        <p:spPr/>
        <p:txBody>
          <a:bodyPr>
            <a:normAutofit/>
          </a:bodyPr>
          <a:lstStyle/>
          <a:p>
            <a:r>
              <a:rPr lang="en-US" err="1"/>
              <a:t>Được</a:t>
            </a:r>
            <a:r>
              <a:rPr lang="en-US"/>
              <a:t> </a:t>
            </a:r>
            <a:r>
              <a:rPr lang="en-US" err="1"/>
              <a:t>dán nhãn cho</a:t>
            </a:r>
            <a:r>
              <a:rPr lang="en-US"/>
              <a:t> </a:t>
            </a:r>
            <a:r>
              <a:rPr lang="en-US" err="1"/>
              <a:t>điều</a:t>
            </a:r>
            <a:r>
              <a:rPr lang="en-US"/>
              <a:t> </a:t>
            </a:r>
            <a:r>
              <a:rPr lang="en-US" err="1"/>
              <a:t>trị</a:t>
            </a:r>
            <a:r>
              <a:rPr lang="en-US"/>
              <a:t> đau trong endometriosis </a:t>
            </a:r>
          </a:p>
          <a:p>
            <a:r>
              <a:rPr lang="en-US" err="1"/>
              <a:t>Đánh</a:t>
            </a:r>
            <a:r>
              <a:rPr lang="en-US"/>
              <a:t> </a:t>
            </a:r>
            <a:r>
              <a:rPr lang="en-US" err="1"/>
              <a:t>vào</a:t>
            </a:r>
            <a:r>
              <a:rPr lang="en-US"/>
              <a:t> PR-A </a:t>
            </a:r>
            <a:r>
              <a:rPr lang="en-US" err="1"/>
              <a:t>và</a:t>
            </a:r>
            <a:r>
              <a:rPr lang="en-US"/>
              <a:t> </a:t>
            </a:r>
            <a:r>
              <a:rPr lang="en-US" err="1"/>
              <a:t>sự</a:t>
            </a:r>
            <a:r>
              <a:rPr lang="en-US"/>
              <a:t> </a:t>
            </a:r>
            <a:r>
              <a:rPr lang="en-US" err="1"/>
              <a:t>mất</a:t>
            </a:r>
            <a:r>
              <a:rPr lang="en-US"/>
              <a:t> </a:t>
            </a:r>
            <a:r>
              <a:rPr lang="en-US" err="1"/>
              <a:t>cân</a:t>
            </a:r>
            <a:r>
              <a:rPr lang="en-US"/>
              <a:t> </a:t>
            </a:r>
            <a:r>
              <a:rPr lang="en-US" err="1"/>
              <a:t>bằng</a:t>
            </a:r>
            <a:r>
              <a:rPr lang="en-US"/>
              <a:t> PR-A:PR-B</a:t>
            </a:r>
          </a:p>
          <a:p>
            <a:r>
              <a:rPr lang="en-US" err="1"/>
              <a:t>Gây</a:t>
            </a:r>
            <a:r>
              <a:rPr lang="en-US"/>
              <a:t> apoptosis</a:t>
            </a:r>
          </a:p>
          <a:p>
            <a:r>
              <a:rPr lang="en-US" err="1"/>
              <a:t>Tác</a:t>
            </a:r>
            <a:r>
              <a:rPr lang="en-US"/>
              <a:t> </a:t>
            </a:r>
            <a:r>
              <a:rPr lang="en-US" err="1"/>
              <a:t>dụng</a:t>
            </a:r>
            <a:r>
              <a:rPr lang="en-US"/>
              <a:t> </a:t>
            </a:r>
            <a:r>
              <a:rPr lang="en-US" err="1"/>
              <a:t>phụ</a:t>
            </a:r>
            <a:r>
              <a:rPr lang="en-US"/>
              <a:t> </a:t>
            </a:r>
            <a:r>
              <a:rPr lang="en-US" err="1"/>
              <a:t>thường</a:t>
            </a:r>
            <a:r>
              <a:rPr lang="en-US"/>
              <a:t> </a:t>
            </a:r>
            <a:r>
              <a:rPr lang="en-US" err="1"/>
              <a:t>không</a:t>
            </a:r>
            <a:r>
              <a:rPr lang="en-US"/>
              <a:t> </a:t>
            </a:r>
            <a:r>
              <a:rPr lang="en-US" err="1"/>
              <a:t>nặng</a:t>
            </a:r>
            <a:r>
              <a:rPr lang="en-US"/>
              <a:t> </a:t>
            </a:r>
            <a:r>
              <a:rPr lang="en-US" err="1"/>
              <a:t>nề</a:t>
            </a:r>
            <a:r>
              <a:rPr lang="en-US"/>
              <a:t>, </a:t>
            </a:r>
            <a:r>
              <a:rPr lang="en-US" err="1"/>
              <a:t>có</a:t>
            </a:r>
            <a:r>
              <a:rPr lang="en-US"/>
              <a:t> </a:t>
            </a:r>
            <a:r>
              <a:rPr lang="en-US" err="1"/>
              <a:t>thể</a:t>
            </a:r>
            <a:r>
              <a:rPr lang="en-US"/>
              <a:t> </a:t>
            </a:r>
            <a:r>
              <a:rPr lang="en-US" err="1"/>
              <a:t>chấp</a:t>
            </a:r>
            <a:r>
              <a:rPr lang="en-US"/>
              <a:t> </a:t>
            </a:r>
            <a:r>
              <a:rPr lang="en-US" err="1"/>
              <a:t>nhận</a:t>
            </a:r>
            <a:r>
              <a:rPr lang="en-US"/>
              <a:t> </a:t>
            </a:r>
            <a:r>
              <a:rPr lang="en-US" err="1"/>
              <a:t>được</a:t>
            </a:r>
            <a:endParaRPr lang="en-US"/>
          </a:p>
        </p:txBody>
      </p:sp>
      <p:sp>
        <p:nvSpPr>
          <p:cNvPr id="6" name="Text Placeholder 5"/>
          <p:cNvSpPr>
            <a:spLocks noGrp="1"/>
          </p:cNvSpPr>
          <p:nvPr>
            <p:ph type="body" sz="quarter" idx="3"/>
          </p:nvPr>
        </p:nvSpPr>
        <p:spPr/>
        <p:txBody>
          <a:bodyPr/>
          <a:lstStyle/>
          <a:p>
            <a:r>
              <a:rPr lang="en-US"/>
              <a:t>Cons</a:t>
            </a:r>
          </a:p>
        </p:txBody>
      </p:sp>
      <p:sp>
        <p:nvSpPr>
          <p:cNvPr id="7" name="Content Placeholder 6"/>
          <p:cNvSpPr>
            <a:spLocks noGrp="1"/>
          </p:cNvSpPr>
          <p:nvPr>
            <p:ph sz="quarter" idx="4"/>
          </p:nvPr>
        </p:nvSpPr>
        <p:spPr/>
        <p:txBody>
          <a:bodyPr/>
          <a:lstStyle/>
          <a:p>
            <a:r>
              <a:rPr lang="en-US" err="1"/>
              <a:t>Ảnh</a:t>
            </a:r>
            <a:r>
              <a:rPr lang="en-US"/>
              <a:t> </a:t>
            </a:r>
            <a:r>
              <a:rPr lang="en-US" err="1"/>
              <a:t>hưởng</a:t>
            </a:r>
            <a:r>
              <a:rPr lang="en-US"/>
              <a:t> </a:t>
            </a:r>
            <a:r>
              <a:rPr lang="en-US" err="1"/>
              <a:t>đến</a:t>
            </a:r>
            <a:r>
              <a:rPr lang="en-US"/>
              <a:t> </a:t>
            </a:r>
            <a:r>
              <a:rPr lang="en-US" err="1"/>
              <a:t>hoạt</a:t>
            </a:r>
            <a:r>
              <a:rPr lang="en-US"/>
              <a:t> </a:t>
            </a:r>
            <a:r>
              <a:rPr lang="en-US" err="1"/>
              <a:t>động</a:t>
            </a:r>
            <a:r>
              <a:rPr lang="en-US"/>
              <a:t> </a:t>
            </a:r>
            <a:r>
              <a:rPr lang="en-US" err="1"/>
              <a:t>trục</a:t>
            </a:r>
            <a:r>
              <a:rPr lang="en-US"/>
              <a:t> </a:t>
            </a:r>
            <a:r>
              <a:rPr lang="en-US" err="1"/>
              <a:t>hạ</a:t>
            </a:r>
            <a:r>
              <a:rPr lang="en-US"/>
              <a:t> </a:t>
            </a:r>
            <a:r>
              <a:rPr lang="en-US" err="1"/>
              <a:t>đồi-yên</a:t>
            </a:r>
            <a:endParaRPr lang="en-US"/>
          </a:p>
        </p:txBody>
      </p:sp>
      <p:sp>
        <p:nvSpPr>
          <p:cNvPr id="2" name="Title 1"/>
          <p:cNvSpPr>
            <a:spLocks noGrp="1"/>
          </p:cNvSpPr>
          <p:nvPr>
            <p:ph type="title"/>
          </p:nvPr>
        </p:nvSpPr>
        <p:spPr/>
        <p:txBody>
          <a:bodyPr/>
          <a:lstStyle/>
          <a:p>
            <a:r>
              <a:rPr lang="en-US" err="1"/>
              <a:t>Điều</a:t>
            </a:r>
            <a:r>
              <a:rPr lang="en-US"/>
              <a:t> </a:t>
            </a:r>
            <a:r>
              <a:rPr lang="en-US" err="1"/>
              <a:t>trị</a:t>
            </a:r>
            <a:r>
              <a:rPr lang="en-US"/>
              <a:t> </a:t>
            </a:r>
            <a:r>
              <a:rPr lang="en-US" err="1"/>
              <a:t>nhằm</a:t>
            </a:r>
            <a:r>
              <a:rPr lang="en-US"/>
              <a:t> </a:t>
            </a:r>
            <a:r>
              <a:rPr lang="en-US" err="1"/>
              <a:t>vào</a:t>
            </a:r>
            <a:r>
              <a:rPr lang="en-US"/>
              <a:t> progesterone receptor: </a:t>
            </a:r>
            <a:r>
              <a:rPr lang="en-US" err="1"/>
              <a:t>Dienogest</a:t>
            </a:r>
            <a:endParaRPr lang="en-US"/>
          </a:p>
        </p:txBody>
      </p:sp>
      <p:sp>
        <p:nvSpPr>
          <p:cNvPr id="8" name="TextBox 7"/>
          <p:cNvSpPr txBox="1"/>
          <p:nvPr/>
        </p:nvSpPr>
        <p:spPr>
          <a:xfrm>
            <a:off x="1882775" y="920554"/>
            <a:ext cx="8229600" cy="461665"/>
          </a:xfrm>
          <a:prstGeom prst="rect">
            <a:avLst/>
          </a:prstGeom>
          <a:noFill/>
          <a:ln>
            <a:solidFill>
              <a:schemeClr val="tx1"/>
            </a:solidFill>
          </a:ln>
        </p:spPr>
        <p:txBody>
          <a:bodyPr wrap="square" rtlCol="0">
            <a:spAutoFit/>
          </a:bodyPr>
          <a:lstStyle/>
          <a:p>
            <a:r>
              <a:rPr lang="en-US" sz="2400" err="1"/>
              <a:t>Có</a:t>
            </a:r>
            <a:r>
              <a:rPr lang="en-US" sz="2400"/>
              <a:t> </a:t>
            </a:r>
            <a:r>
              <a:rPr lang="en-US" sz="2400" err="1"/>
              <a:t>thể</a:t>
            </a:r>
            <a:r>
              <a:rPr lang="en-US" sz="2400"/>
              <a:t> </a:t>
            </a:r>
            <a:r>
              <a:rPr lang="en-US" sz="2400" err="1"/>
              <a:t>được</a:t>
            </a:r>
            <a:r>
              <a:rPr lang="en-US" sz="2400"/>
              <a:t> </a:t>
            </a:r>
            <a:r>
              <a:rPr lang="en-US" sz="2400" err="1"/>
              <a:t>dùng</a:t>
            </a:r>
            <a:r>
              <a:rPr lang="en-US" sz="2400"/>
              <a:t> </a:t>
            </a:r>
            <a:r>
              <a:rPr lang="en-US" sz="2400" err="1"/>
              <a:t>như</a:t>
            </a:r>
            <a:r>
              <a:rPr lang="en-US" sz="2400"/>
              <a:t> </a:t>
            </a:r>
            <a:r>
              <a:rPr lang="en-US" sz="2400" err="1"/>
              <a:t>điều</a:t>
            </a:r>
            <a:r>
              <a:rPr lang="en-US" sz="2400"/>
              <a:t> </a:t>
            </a:r>
            <a:r>
              <a:rPr lang="en-US" sz="2400" err="1"/>
              <a:t>trị</a:t>
            </a:r>
            <a:r>
              <a:rPr lang="en-US" sz="2400"/>
              <a:t> empirical hay </a:t>
            </a:r>
            <a:r>
              <a:rPr lang="en-US" sz="2400" err="1"/>
              <a:t>khi</a:t>
            </a:r>
            <a:r>
              <a:rPr lang="en-US" sz="2400"/>
              <a:t> </a:t>
            </a:r>
            <a:r>
              <a:rPr lang="en-US" sz="2400" err="1"/>
              <a:t>đã</a:t>
            </a:r>
            <a:r>
              <a:rPr lang="en-US" sz="2400"/>
              <a:t> </a:t>
            </a:r>
            <a:r>
              <a:rPr lang="en-US" sz="2400" err="1"/>
              <a:t>có</a:t>
            </a:r>
            <a:r>
              <a:rPr lang="en-US" sz="2400"/>
              <a:t> </a:t>
            </a:r>
            <a:r>
              <a:rPr lang="en-US" sz="2400" err="1"/>
              <a:t>xác</a:t>
            </a:r>
            <a:r>
              <a:rPr lang="en-US" sz="2400"/>
              <a:t> </a:t>
            </a:r>
            <a:r>
              <a:rPr lang="en-US" sz="2400" err="1"/>
              <a:t>nhận</a:t>
            </a:r>
            <a:endParaRPr lang="en-US" sz="2400"/>
          </a:p>
        </p:txBody>
      </p:sp>
      <p:pic>
        <p:nvPicPr>
          <p:cNvPr id="9" name="Online Media 8" descr="DNG">
            <a:hlinkClick r:id="" action="ppaction://media"/>
            <a:extLst>
              <a:ext uri="{FF2B5EF4-FFF2-40B4-BE49-F238E27FC236}">
                <a16:creationId xmlns:a16="http://schemas.microsoft.com/office/drawing/2014/main" id="{6DD4D48E-8ACD-9E45-8DE2-F92556434A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81340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8565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a:t>Pros</a:t>
            </a:r>
          </a:p>
        </p:txBody>
      </p:sp>
      <p:sp>
        <p:nvSpPr>
          <p:cNvPr id="5" name="Content Placeholder 4"/>
          <p:cNvSpPr>
            <a:spLocks noGrp="1"/>
          </p:cNvSpPr>
          <p:nvPr>
            <p:ph sz="half" idx="2"/>
          </p:nvPr>
        </p:nvSpPr>
        <p:spPr/>
        <p:txBody>
          <a:bodyPr>
            <a:normAutofit/>
          </a:bodyPr>
          <a:lstStyle/>
          <a:p>
            <a:r>
              <a:rPr lang="en-US" err="1"/>
              <a:t>Đánh</a:t>
            </a:r>
            <a:r>
              <a:rPr lang="en-US"/>
              <a:t> </a:t>
            </a:r>
            <a:r>
              <a:rPr lang="en-US" err="1"/>
              <a:t>vào</a:t>
            </a:r>
            <a:r>
              <a:rPr lang="en-US"/>
              <a:t> </a:t>
            </a:r>
            <a:r>
              <a:rPr lang="en-US" err="1"/>
              <a:t>cường</a:t>
            </a:r>
            <a:r>
              <a:rPr lang="en-US"/>
              <a:t> E</a:t>
            </a:r>
            <a:r>
              <a:rPr lang="en-US" baseline="-25000"/>
              <a:t>2</a:t>
            </a:r>
            <a:r>
              <a:rPr lang="en-US"/>
              <a:t> </a:t>
            </a:r>
            <a:r>
              <a:rPr lang="en-US" err="1"/>
              <a:t>tại</a:t>
            </a:r>
            <a:r>
              <a:rPr lang="en-US"/>
              <a:t> </a:t>
            </a:r>
            <a:r>
              <a:rPr lang="en-US" err="1"/>
              <a:t>chỗ</a:t>
            </a:r>
            <a:endParaRPr lang="en-US"/>
          </a:p>
          <a:p>
            <a:r>
              <a:rPr lang="en-US" err="1"/>
              <a:t>Hiệu</a:t>
            </a:r>
            <a:r>
              <a:rPr lang="en-US"/>
              <a:t> </a:t>
            </a:r>
            <a:r>
              <a:rPr lang="en-US" err="1"/>
              <a:t>quả</a:t>
            </a:r>
            <a:r>
              <a:rPr lang="en-US"/>
              <a:t> </a:t>
            </a:r>
            <a:r>
              <a:rPr lang="en-US" err="1"/>
              <a:t>được</a:t>
            </a:r>
            <a:r>
              <a:rPr lang="en-US"/>
              <a:t> </a:t>
            </a:r>
            <a:r>
              <a:rPr lang="en-US" err="1"/>
              <a:t>xác</a:t>
            </a:r>
            <a:r>
              <a:rPr lang="en-US"/>
              <a:t> </a:t>
            </a:r>
            <a:r>
              <a:rPr lang="en-US" err="1"/>
              <a:t>nhận</a:t>
            </a:r>
            <a:r>
              <a:rPr lang="en-US"/>
              <a:t> </a:t>
            </a:r>
            <a:r>
              <a:rPr lang="en-US" err="1"/>
              <a:t>trong</a:t>
            </a:r>
            <a:r>
              <a:rPr lang="en-US"/>
              <a:t> </a:t>
            </a:r>
            <a:r>
              <a:rPr lang="en-US" err="1"/>
              <a:t>điều</a:t>
            </a:r>
            <a:r>
              <a:rPr lang="en-US"/>
              <a:t> </a:t>
            </a:r>
            <a:r>
              <a:rPr lang="en-US" err="1"/>
              <a:t>trị</a:t>
            </a:r>
            <a:r>
              <a:rPr lang="en-US"/>
              <a:t> </a:t>
            </a:r>
            <a:r>
              <a:rPr lang="en-US" err="1"/>
              <a:t>đau</a:t>
            </a:r>
            <a:endParaRPr lang="en-US"/>
          </a:p>
          <a:p>
            <a:r>
              <a:rPr lang="en-US" err="1"/>
              <a:t>Hiệu</a:t>
            </a:r>
            <a:r>
              <a:rPr lang="en-US"/>
              <a:t> </a:t>
            </a:r>
            <a:r>
              <a:rPr lang="en-US" err="1"/>
              <a:t>quả giảm đau</a:t>
            </a:r>
            <a:r>
              <a:rPr lang="en-US"/>
              <a:t> </a:t>
            </a:r>
            <a:r>
              <a:rPr lang="en-US" err="1"/>
              <a:t>tương</a:t>
            </a:r>
            <a:r>
              <a:rPr lang="en-US"/>
              <a:t> </a:t>
            </a:r>
            <a:r>
              <a:rPr lang="en-US" err="1"/>
              <a:t>đương</a:t>
            </a:r>
            <a:r>
              <a:rPr lang="en-US"/>
              <a:t> </a:t>
            </a:r>
            <a:r>
              <a:rPr lang="en-US" err="1"/>
              <a:t>với</a:t>
            </a:r>
            <a:r>
              <a:rPr lang="en-US"/>
              <a:t> </a:t>
            </a:r>
            <a:r>
              <a:rPr lang="en-US" err="1"/>
              <a:t>GnRH agonist</a:t>
            </a:r>
            <a:endParaRPr lang="en-US"/>
          </a:p>
          <a:p>
            <a:r>
              <a:rPr lang="en-US" err="1"/>
              <a:t>Hiệu</a:t>
            </a:r>
            <a:r>
              <a:rPr lang="en-US"/>
              <a:t> </a:t>
            </a:r>
            <a:r>
              <a:rPr lang="en-US" err="1"/>
              <a:t>quả</a:t>
            </a:r>
            <a:r>
              <a:rPr lang="en-US"/>
              <a:t> </a:t>
            </a:r>
            <a:r>
              <a:rPr lang="en-US" err="1"/>
              <a:t>được</a:t>
            </a:r>
            <a:r>
              <a:rPr lang="en-US"/>
              <a:t> </a:t>
            </a:r>
            <a:r>
              <a:rPr lang="en-US" err="1"/>
              <a:t>xác</a:t>
            </a:r>
            <a:r>
              <a:rPr lang="en-US"/>
              <a:t> </a:t>
            </a:r>
            <a:r>
              <a:rPr lang="en-US" err="1"/>
              <a:t>nhận</a:t>
            </a:r>
            <a:r>
              <a:rPr lang="en-US"/>
              <a:t> </a:t>
            </a:r>
            <a:r>
              <a:rPr lang="en-US" err="1"/>
              <a:t>trong</a:t>
            </a:r>
            <a:r>
              <a:rPr lang="en-US"/>
              <a:t> </a:t>
            </a:r>
            <a:r>
              <a:rPr lang="en-US" err="1"/>
              <a:t>điều</a:t>
            </a:r>
            <a:r>
              <a:rPr lang="en-US"/>
              <a:t> </a:t>
            </a:r>
            <a:r>
              <a:rPr lang="en-US" err="1"/>
              <a:t>trị</a:t>
            </a:r>
            <a:r>
              <a:rPr lang="en-US"/>
              <a:t> AUB-A</a:t>
            </a:r>
          </a:p>
          <a:p>
            <a:r>
              <a:rPr lang="en-US" err="1"/>
              <a:t>Tác</a:t>
            </a:r>
            <a:r>
              <a:rPr lang="en-US"/>
              <a:t> </a:t>
            </a:r>
            <a:r>
              <a:rPr lang="en-US" err="1"/>
              <a:t>dụng</a:t>
            </a:r>
            <a:r>
              <a:rPr lang="en-US"/>
              <a:t> </a:t>
            </a:r>
            <a:r>
              <a:rPr lang="en-US" err="1"/>
              <a:t>dài</a:t>
            </a:r>
            <a:r>
              <a:rPr lang="en-US"/>
              <a:t> </a:t>
            </a:r>
            <a:r>
              <a:rPr lang="en-US" err="1"/>
              <a:t>hạn</a:t>
            </a:r>
            <a:endParaRPr lang="en-US"/>
          </a:p>
        </p:txBody>
      </p:sp>
      <p:sp>
        <p:nvSpPr>
          <p:cNvPr id="6" name="Text Placeholder 5"/>
          <p:cNvSpPr>
            <a:spLocks noGrp="1"/>
          </p:cNvSpPr>
          <p:nvPr>
            <p:ph type="body" sz="quarter" idx="3"/>
          </p:nvPr>
        </p:nvSpPr>
        <p:spPr/>
        <p:txBody>
          <a:bodyPr/>
          <a:lstStyle/>
          <a:p>
            <a:r>
              <a:rPr lang="en-US"/>
              <a:t>Cons</a:t>
            </a:r>
          </a:p>
        </p:txBody>
      </p:sp>
      <p:sp>
        <p:nvSpPr>
          <p:cNvPr id="7" name="Content Placeholder 6"/>
          <p:cNvSpPr>
            <a:spLocks noGrp="1"/>
          </p:cNvSpPr>
          <p:nvPr>
            <p:ph sz="quarter" idx="4"/>
          </p:nvPr>
        </p:nvSpPr>
        <p:spPr/>
        <p:txBody>
          <a:bodyPr/>
          <a:lstStyle/>
          <a:p>
            <a:r>
              <a:rPr lang="en-US" err="1"/>
              <a:t>Không</a:t>
            </a:r>
            <a:r>
              <a:rPr lang="en-US"/>
              <a:t> </a:t>
            </a:r>
            <a:r>
              <a:rPr lang="en-US" err="1"/>
              <a:t>dùng</a:t>
            </a:r>
            <a:r>
              <a:rPr lang="en-US"/>
              <a:t> </a:t>
            </a:r>
            <a:r>
              <a:rPr lang="en-US" err="1"/>
              <a:t>được</a:t>
            </a:r>
            <a:r>
              <a:rPr lang="en-US"/>
              <a:t> </a:t>
            </a:r>
            <a:r>
              <a:rPr lang="en-US" err="1"/>
              <a:t>khi</a:t>
            </a:r>
            <a:r>
              <a:rPr lang="en-US"/>
              <a:t> </a:t>
            </a:r>
            <a:r>
              <a:rPr lang="en-US" err="1"/>
              <a:t>adenomyosis</a:t>
            </a:r>
            <a:r>
              <a:rPr lang="en-US"/>
              <a:t> to </a:t>
            </a:r>
            <a:r>
              <a:rPr lang="en-US" err="1"/>
              <a:t>nhiều</a:t>
            </a:r>
            <a:endParaRPr lang="en-US"/>
          </a:p>
          <a:p>
            <a:r>
              <a:rPr lang="en-US" err="1"/>
              <a:t>Ảnh</a:t>
            </a:r>
            <a:r>
              <a:rPr lang="en-US"/>
              <a:t> </a:t>
            </a:r>
            <a:r>
              <a:rPr lang="en-US" err="1"/>
              <a:t>hưởng</a:t>
            </a:r>
            <a:r>
              <a:rPr lang="en-US"/>
              <a:t> </a:t>
            </a:r>
            <a:r>
              <a:rPr lang="en-US" err="1"/>
              <a:t>đến</a:t>
            </a:r>
            <a:r>
              <a:rPr lang="en-US"/>
              <a:t> </a:t>
            </a:r>
            <a:r>
              <a:rPr lang="en-US" err="1"/>
              <a:t>việc</a:t>
            </a:r>
            <a:r>
              <a:rPr lang="en-US"/>
              <a:t> </a:t>
            </a:r>
            <a:r>
              <a:rPr lang="en-US" err="1"/>
              <a:t>điều</a:t>
            </a:r>
            <a:r>
              <a:rPr lang="en-US"/>
              <a:t> </a:t>
            </a:r>
            <a:r>
              <a:rPr lang="en-US" err="1"/>
              <a:t>trị</a:t>
            </a:r>
            <a:r>
              <a:rPr lang="en-US"/>
              <a:t> </a:t>
            </a:r>
            <a:r>
              <a:rPr lang="en-US" err="1"/>
              <a:t>hiếm</a:t>
            </a:r>
            <a:r>
              <a:rPr lang="en-US"/>
              <a:t> </a:t>
            </a:r>
            <a:r>
              <a:rPr lang="en-US" err="1"/>
              <a:t>muộn</a:t>
            </a:r>
            <a:endParaRPr lang="en-US"/>
          </a:p>
          <a:p>
            <a:r>
              <a:rPr lang="en-US" err="1"/>
              <a:t>Không</a:t>
            </a:r>
            <a:r>
              <a:rPr lang="en-US"/>
              <a:t> </a:t>
            </a:r>
            <a:r>
              <a:rPr lang="en-US" err="1"/>
              <a:t>chuyên</a:t>
            </a:r>
            <a:r>
              <a:rPr lang="en-US"/>
              <a:t> </a:t>
            </a:r>
            <a:r>
              <a:rPr lang="en-US" err="1"/>
              <a:t>biệt</a:t>
            </a:r>
            <a:r>
              <a:rPr lang="en-US"/>
              <a:t> </a:t>
            </a:r>
            <a:r>
              <a:rPr lang="en-US" err="1"/>
              <a:t>cho</a:t>
            </a:r>
            <a:r>
              <a:rPr lang="en-US"/>
              <a:t> PR-A</a:t>
            </a:r>
          </a:p>
        </p:txBody>
      </p:sp>
      <p:sp>
        <p:nvSpPr>
          <p:cNvPr id="2" name="Title 1"/>
          <p:cNvSpPr>
            <a:spLocks noGrp="1"/>
          </p:cNvSpPr>
          <p:nvPr>
            <p:ph type="title"/>
          </p:nvPr>
        </p:nvSpPr>
        <p:spPr/>
        <p:txBody>
          <a:bodyPr/>
          <a:lstStyle/>
          <a:p>
            <a:r>
              <a:rPr lang="en-US" err="1"/>
              <a:t>Điều</a:t>
            </a:r>
            <a:r>
              <a:rPr lang="en-US"/>
              <a:t> </a:t>
            </a:r>
            <a:r>
              <a:rPr lang="en-US" err="1"/>
              <a:t>trị</a:t>
            </a:r>
            <a:r>
              <a:rPr lang="en-US"/>
              <a:t> </a:t>
            </a:r>
            <a:r>
              <a:rPr lang="en-US" err="1"/>
              <a:t>nhằm</a:t>
            </a:r>
            <a:r>
              <a:rPr lang="en-US"/>
              <a:t> </a:t>
            </a:r>
            <a:r>
              <a:rPr lang="en-US" err="1"/>
              <a:t>vào</a:t>
            </a:r>
            <a:r>
              <a:rPr lang="en-US"/>
              <a:t> progesterone receptor: </a:t>
            </a:r>
            <a:r>
              <a:rPr lang="en-US" err="1"/>
              <a:t>Levonorgestrel</a:t>
            </a:r>
            <a:r>
              <a:rPr lang="en-US"/>
              <a:t>-IUS</a:t>
            </a:r>
          </a:p>
        </p:txBody>
      </p:sp>
      <p:sp>
        <p:nvSpPr>
          <p:cNvPr id="8" name="TextBox 7"/>
          <p:cNvSpPr txBox="1"/>
          <p:nvPr/>
        </p:nvSpPr>
        <p:spPr>
          <a:xfrm>
            <a:off x="1882775" y="920554"/>
            <a:ext cx="8229600" cy="461665"/>
          </a:xfrm>
          <a:prstGeom prst="rect">
            <a:avLst/>
          </a:prstGeom>
          <a:noFill/>
          <a:ln>
            <a:solidFill>
              <a:schemeClr val="tx1"/>
            </a:solidFill>
          </a:ln>
        </p:spPr>
        <p:txBody>
          <a:bodyPr wrap="square" rtlCol="0">
            <a:spAutoFit/>
          </a:bodyPr>
          <a:lstStyle/>
          <a:p>
            <a:r>
              <a:rPr lang="en-US" sz="2400" err="1"/>
              <a:t>Điều</a:t>
            </a:r>
            <a:r>
              <a:rPr lang="en-US" sz="2400"/>
              <a:t> </a:t>
            </a:r>
            <a:r>
              <a:rPr lang="en-US" sz="2400" err="1"/>
              <a:t>trị</a:t>
            </a:r>
            <a:r>
              <a:rPr lang="en-US" sz="2400"/>
              <a:t> </a:t>
            </a:r>
            <a:r>
              <a:rPr lang="en-US" sz="2400" err="1"/>
              <a:t>đau</a:t>
            </a:r>
            <a:r>
              <a:rPr lang="en-US" sz="2400"/>
              <a:t> </a:t>
            </a:r>
            <a:r>
              <a:rPr lang="en-US" sz="2400" err="1"/>
              <a:t>khi</a:t>
            </a:r>
            <a:r>
              <a:rPr lang="en-US" sz="2400"/>
              <a:t> </a:t>
            </a:r>
            <a:r>
              <a:rPr lang="en-US" sz="2400" err="1"/>
              <a:t>đã</a:t>
            </a:r>
            <a:r>
              <a:rPr lang="en-US" sz="2400"/>
              <a:t> </a:t>
            </a:r>
            <a:r>
              <a:rPr lang="en-US" sz="2400" err="1"/>
              <a:t>có</a:t>
            </a:r>
            <a:r>
              <a:rPr lang="en-US" sz="2400"/>
              <a:t> </a:t>
            </a:r>
            <a:r>
              <a:rPr lang="en-US" sz="2400" err="1"/>
              <a:t>xác</a:t>
            </a:r>
            <a:r>
              <a:rPr lang="en-US" sz="2400"/>
              <a:t> </a:t>
            </a:r>
            <a:r>
              <a:rPr lang="en-US" sz="2400" err="1"/>
              <a:t>nhận</a:t>
            </a:r>
            <a:r>
              <a:rPr lang="en-US" sz="2400"/>
              <a:t>, </a:t>
            </a:r>
            <a:r>
              <a:rPr lang="en-US" sz="2400" err="1"/>
              <a:t>khi</a:t>
            </a:r>
            <a:r>
              <a:rPr lang="en-US" sz="2400"/>
              <a:t> </a:t>
            </a:r>
            <a:r>
              <a:rPr lang="en-US" sz="2400" err="1"/>
              <a:t>không</a:t>
            </a:r>
            <a:r>
              <a:rPr lang="en-US" sz="2400"/>
              <a:t> </a:t>
            </a:r>
            <a:r>
              <a:rPr lang="en-US" sz="2400" err="1"/>
              <a:t>có</a:t>
            </a:r>
            <a:r>
              <a:rPr lang="en-US" sz="2400"/>
              <a:t> </a:t>
            </a:r>
            <a:r>
              <a:rPr lang="en-US" sz="2400" err="1"/>
              <a:t>nhu</a:t>
            </a:r>
            <a:r>
              <a:rPr lang="en-US" sz="2400"/>
              <a:t> </a:t>
            </a:r>
            <a:r>
              <a:rPr lang="en-US" sz="2400" err="1"/>
              <a:t>cầu</a:t>
            </a:r>
            <a:r>
              <a:rPr lang="en-US" sz="2400"/>
              <a:t> </a:t>
            </a:r>
            <a:r>
              <a:rPr lang="en-US" sz="2400" err="1"/>
              <a:t>có</a:t>
            </a:r>
            <a:r>
              <a:rPr lang="en-US" sz="2400"/>
              <a:t> con</a:t>
            </a:r>
          </a:p>
        </p:txBody>
      </p:sp>
      <p:pic>
        <p:nvPicPr>
          <p:cNvPr id="9" name="Online Media 8" descr="LNG-IUS">
            <a:hlinkClick r:id="" action="ppaction://media"/>
            <a:extLst>
              <a:ext uri="{FF2B5EF4-FFF2-40B4-BE49-F238E27FC236}">
                <a16:creationId xmlns:a16="http://schemas.microsoft.com/office/drawing/2014/main" id="{68D76E55-7C76-D44C-8CA6-8E0916390A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38259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478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a:t>Pros</a:t>
            </a:r>
          </a:p>
        </p:txBody>
      </p:sp>
      <p:sp>
        <p:nvSpPr>
          <p:cNvPr id="5" name="Content Placeholder 4"/>
          <p:cNvSpPr>
            <a:spLocks noGrp="1"/>
          </p:cNvSpPr>
          <p:nvPr>
            <p:ph sz="half" idx="2"/>
          </p:nvPr>
        </p:nvSpPr>
        <p:spPr/>
        <p:txBody>
          <a:bodyPr/>
          <a:lstStyle/>
          <a:p>
            <a:r>
              <a:rPr lang="en-US" err="1"/>
              <a:t>Không</a:t>
            </a:r>
            <a:r>
              <a:rPr lang="en-US"/>
              <a:t> </a:t>
            </a:r>
            <a:r>
              <a:rPr lang="en-US" err="1"/>
              <a:t>ảnh</a:t>
            </a:r>
            <a:r>
              <a:rPr lang="en-US"/>
              <a:t> </a:t>
            </a:r>
            <a:r>
              <a:rPr lang="en-US" err="1"/>
              <a:t>hưởng</a:t>
            </a:r>
            <a:r>
              <a:rPr lang="en-US"/>
              <a:t> </a:t>
            </a:r>
            <a:r>
              <a:rPr lang="en-US" err="1"/>
              <a:t>đến</a:t>
            </a:r>
            <a:r>
              <a:rPr lang="en-US"/>
              <a:t> </a:t>
            </a:r>
            <a:r>
              <a:rPr lang="en-US" err="1"/>
              <a:t>điều</a:t>
            </a:r>
            <a:r>
              <a:rPr lang="en-US"/>
              <a:t> </a:t>
            </a:r>
            <a:r>
              <a:rPr lang="en-US" err="1"/>
              <a:t>trị</a:t>
            </a:r>
            <a:r>
              <a:rPr lang="en-US"/>
              <a:t> </a:t>
            </a:r>
            <a:r>
              <a:rPr lang="en-US" err="1"/>
              <a:t>hiếm</a:t>
            </a:r>
            <a:r>
              <a:rPr lang="en-US"/>
              <a:t> </a:t>
            </a:r>
            <a:r>
              <a:rPr lang="en-US" err="1"/>
              <a:t>muộn</a:t>
            </a:r>
            <a:endParaRPr lang="en-US"/>
          </a:p>
          <a:p>
            <a:r>
              <a:rPr lang="en-US" err="1"/>
              <a:t>Lấy</a:t>
            </a:r>
            <a:r>
              <a:rPr lang="en-US"/>
              <a:t> </a:t>
            </a:r>
            <a:r>
              <a:rPr lang="en-US" err="1"/>
              <a:t>bỏ</a:t>
            </a:r>
            <a:r>
              <a:rPr lang="en-US"/>
              <a:t> </a:t>
            </a:r>
            <a:r>
              <a:rPr lang="en-US" err="1"/>
              <a:t>lạc</a:t>
            </a:r>
            <a:r>
              <a:rPr lang="en-US"/>
              <a:t> </a:t>
            </a:r>
            <a:r>
              <a:rPr lang="en-US" err="1"/>
              <a:t>nội</a:t>
            </a:r>
            <a:r>
              <a:rPr lang="en-US"/>
              <a:t> </a:t>
            </a:r>
            <a:r>
              <a:rPr lang="en-US" err="1"/>
              <a:t>mạc</a:t>
            </a:r>
            <a:r>
              <a:rPr lang="en-US"/>
              <a:t> </a:t>
            </a:r>
            <a:r>
              <a:rPr lang="en-US" err="1"/>
              <a:t>phúc</a:t>
            </a:r>
            <a:r>
              <a:rPr lang="en-US"/>
              <a:t> </a:t>
            </a:r>
            <a:r>
              <a:rPr lang="en-US" err="1"/>
              <a:t>mạc</a:t>
            </a:r>
            <a:r>
              <a:rPr lang="en-US"/>
              <a:t> </a:t>
            </a:r>
            <a:r>
              <a:rPr lang="en-US" err="1"/>
              <a:t>nông</a:t>
            </a:r>
            <a:r>
              <a:rPr lang="en-US"/>
              <a:t> </a:t>
            </a:r>
            <a:r>
              <a:rPr lang="en-US" err="1"/>
              <a:t>làm</a:t>
            </a:r>
            <a:r>
              <a:rPr lang="en-US"/>
              <a:t> </a:t>
            </a:r>
            <a:r>
              <a:rPr lang="en-US" err="1"/>
              <a:t>giảm</a:t>
            </a:r>
            <a:r>
              <a:rPr lang="en-US"/>
              <a:t> </a:t>
            </a:r>
            <a:r>
              <a:rPr lang="en-US" err="1"/>
              <a:t>triệu</a:t>
            </a:r>
            <a:r>
              <a:rPr lang="en-US"/>
              <a:t> </a:t>
            </a:r>
            <a:r>
              <a:rPr lang="en-US" err="1"/>
              <a:t>chứng</a:t>
            </a:r>
            <a:r>
              <a:rPr lang="en-US"/>
              <a:t> </a:t>
            </a:r>
            <a:r>
              <a:rPr lang="en-US" err="1"/>
              <a:t>đau</a:t>
            </a:r>
            <a:endParaRPr lang="en-US"/>
          </a:p>
          <a:p>
            <a:r>
              <a:rPr lang="en-US" err="1"/>
              <a:t>Lấy</a:t>
            </a:r>
            <a:r>
              <a:rPr lang="en-US"/>
              <a:t> </a:t>
            </a:r>
            <a:r>
              <a:rPr lang="en-US" err="1"/>
              <a:t>bỏ</a:t>
            </a:r>
            <a:r>
              <a:rPr lang="en-US"/>
              <a:t> </a:t>
            </a:r>
            <a:r>
              <a:rPr lang="en-US" err="1"/>
              <a:t>lạc</a:t>
            </a:r>
            <a:r>
              <a:rPr lang="en-US"/>
              <a:t> </a:t>
            </a:r>
            <a:r>
              <a:rPr lang="en-US" err="1"/>
              <a:t>nội</a:t>
            </a:r>
            <a:r>
              <a:rPr lang="en-US"/>
              <a:t> </a:t>
            </a:r>
            <a:r>
              <a:rPr lang="en-US" err="1"/>
              <a:t>mạc</a:t>
            </a:r>
            <a:r>
              <a:rPr lang="en-US"/>
              <a:t> </a:t>
            </a:r>
            <a:r>
              <a:rPr lang="en-US" err="1"/>
              <a:t>xâm</a:t>
            </a:r>
            <a:r>
              <a:rPr lang="en-US"/>
              <a:t> </a:t>
            </a:r>
            <a:r>
              <a:rPr lang="en-US" err="1"/>
              <a:t>nhiễm</a:t>
            </a:r>
            <a:r>
              <a:rPr lang="en-US"/>
              <a:t> </a:t>
            </a:r>
            <a:r>
              <a:rPr lang="en-US" err="1"/>
              <a:t>sâu</a:t>
            </a:r>
            <a:r>
              <a:rPr lang="en-US"/>
              <a:t> </a:t>
            </a:r>
            <a:r>
              <a:rPr lang="en-US" err="1"/>
              <a:t>làm</a:t>
            </a:r>
            <a:r>
              <a:rPr lang="en-US"/>
              <a:t> </a:t>
            </a:r>
            <a:r>
              <a:rPr lang="en-US" err="1"/>
              <a:t>giảm</a:t>
            </a:r>
            <a:r>
              <a:rPr lang="en-US"/>
              <a:t> </a:t>
            </a:r>
            <a:r>
              <a:rPr lang="en-US" err="1"/>
              <a:t>triệu</a:t>
            </a:r>
            <a:r>
              <a:rPr lang="en-US"/>
              <a:t> </a:t>
            </a:r>
            <a:r>
              <a:rPr lang="en-US" err="1"/>
              <a:t>chứng</a:t>
            </a:r>
            <a:r>
              <a:rPr lang="en-US"/>
              <a:t> </a:t>
            </a:r>
            <a:r>
              <a:rPr lang="en-US" err="1"/>
              <a:t>đau</a:t>
            </a:r>
            <a:endParaRPr lang="en-US"/>
          </a:p>
          <a:p>
            <a:r>
              <a:rPr lang="en-US"/>
              <a:t>HIFU </a:t>
            </a:r>
            <a:r>
              <a:rPr lang="en-US" err="1"/>
              <a:t>có</a:t>
            </a:r>
            <a:r>
              <a:rPr lang="en-US"/>
              <a:t> </a:t>
            </a:r>
            <a:r>
              <a:rPr lang="en-US" err="1"/>
              <a:t>thể</a:t>
            </a:r>
            <a:r>
              <a:rPr lang="en-US"/>
              <a:t> </a:t>
            </a:r>
            <a:r>
              <a:rPr lang="en-US" err="1"/>
              <a:t>có</a:t>
            </a:r>
            <a:r>
              <a:rPr lang="en-US"/>
              <a:t> </a:t>
            </a:r>
            <a:r>
              <a:rPr lang="en-US" err="1"/>
              <a:t>lợi</a:t>
            </a:r>
            <a:endParaRPr lang="en-US"/>
          </a:p>
        </p:txBody>
      </p:sp>
      <p:sp>
        <p:nvSpPr>
          <p:cNvPr id="6" name="Text Placeholder 5"/>
          <p:cNvSpPr>
            <a:spLocks noGrp="1"/>
          </p:cNvSpPr>
          <p:nvPr>
            <p:ph type="body" sz="quarter" idx="3"/>
          </p:nvPr>
        </p:nvSpPr>
        <p:spPr/>
        <p:txBody>
          <a:bodyPr/>
          <a:lstStyle/>
          <a:p>
            <a:r>
              <a:rPr lang="en-US"/>
              <a:t>Cons</a:t>
            </a:r>
          </a:p>
        </p:txBody>
      </p:sp>
      <p:sp>
        <p:nvSpPr>
          <p:cNvPr id="7" name="Content Placeholder 6"/>
          <p:cNvSpPr>
            <a:spLocks noGrp="1"/>
          </p:cNvSpPr>
          <p:nvPr>
            <p:ph sz="quarter" idx="4"/>
          </p:nvPr>
        </p:nvSpPr>
        <p:spPr/>
        <p:txBody>
          <a:bodyPr/>
          <a:lstStyle/>
          <a:p>
            <a:r>
              <a:rPr lang="en-US" err="1"/>
              <a:t>Chỉ</a:t>
            </a:r>
            <a:r>
              <a:rPr lang="en-US"/>
              <a:t> </a:t>
            </a:r>
            <a:r>
              <a:rPr lang="en-US" err="1"/>
              <a:t>định</a:t>
            </a:r>
            <a:r>
              <a:rPr lang="en-US"/>
              <a:t> </a:t>
            </a:r>
            <a:r>
              <a:rPr lang="en-US" err="1"/>
              <a:t>giới</a:t>
            </a:r>
            <a:r>
              <a:rPr lang="en-US"/>
              <a:t> </a:t>
            </a:r>
            <a:r>
              <a:rPr lang="en-US" err="1"/>
              <a:t>hạn</a:t>
            </a:r>
            <a:r>
              <a:rPr lang="en-US"/>
              <a:t> </a:t>
            </a:r>
            <a:r>
              <a:rPr lang="en-US" err="1"/>
              <a:t>của</a:t>
            </a:r>
            <a:r>
              <a:rPr lang="en-US"/>
              <a:t> </a:t>
            </a:r>
            <a:r>
              <a:rPr lang="en-US" err="1"/>
              <a:t>phẫu</a:t>
            </a:r>
            <a:r>
              <a:rPr lang="en-US"/>
              <a:t> </a:t>
            </a:r>
            <a:r>
              <a:rPr lang="en-US" err="1"/>
              <a:t>thuật</a:t>
            </a:r>
            <a:r>
              <a:rPr lang="en-US"/>
              <a:t> </a:t>
            </a:r>
            <a:r>
              <a:rPr lang="en-US" err="1"/>
              <a:t>Osada</a:t>
            </a:r>
            <a:r>
              <a:rPr lang="en-US"/>
              <a:t> </a:t>
            </a:r>
            <a:r>
              <a:rPr lang="en-US" err="1"/>
              <a:t>trong</a:t>
            </a:r>
            <a:r>
              <a:rPr lang="en-US"/>
              <a:t> </a:t>
            </a:r>
            <a:r>
              <a:rPr lang="en-US" err="1"/>
              <a:t>adenomyosis</a:t>
            </a:r>
            <a:endParaRPr lang="en-US"/>
          </a:p>
          <a:p>
            <a:r>
              <a:rPr lang="en-US" err="1"/>
              <a:t>Đòi</a:t>
            </a:r>
            <a:r>
              <a:rPr lang="en-US"/>
              <a:t> </a:t>
            </a:r>
            <a:r>
              <a:rPr lang="en-US" err="1"/>
              <a:t>hỏi</a:t>
            </a:r>
            <a:r>
              <a:rPr lang="en-US"/>
              <a:t> </a:t>
            </a:r>
            <a:r>
              <a:rPr lang="en-US" err="1"/>
              <a:t>kỹ</a:t>
            </a:r>
            <a:r>
              <a:rPr lang="en-US"/>
              <a:t> </a:t>
            </a:r>
            <a:r>
              <a:rPr lang="en-US" err="1"/>
              <a:t>năng</a:t>
            </a:r>
            <a:r>
              <a:rPr lang="en-US"/>
              <a:t> </a:t>
            </a:r>
            <a:r>
              <a:rPr lang="en-US" err="1"/>
              <a:t>rất</a:t>
            </a:r>
            <a:r>
              <a:rPr lang="en-US"/>
              <a:t> </a:t>
            </a:r>
            <a:r>
              <a:rPr lang="en-US" err="1"/>
              <a:t>cao</a:t>
            </a:r>
            <a:endParaRPr lang="en-US"/>
          </a:p>
          <a:p>
            <a:r>
              <a:rPr lang="en-US" err="1"/>
              <a:t>Đòi</a:t>
            </a:r>
            <a:r>
              <a:rPr lang="en-US"/>
              <a:t> </a:t>
            </a:r>
            <a:r>
              <a:rPr lang="en-US" err="1"/>
              <a:t>hỏi</a:t>
            </a:r>
            <a:r>
              <a:rPr lang="en-US"/>
              <a:t> can </a:t>
            </a:r>
            <a:r>
              <a:rPr lang="en-US" err="1"/>
              <a:t>thiệp</a:t>
            </a:r>
            <a:r>
              <a:rPr lang="en-US"/>
              <a:t> </a:t>
            </a:r>
            <a:r>
              <a:rPr lang="en-US" err="1"/>
              <a:t>đa</a:t>
            </a:r>
            <a:r>
              <a:rPr lang="en-US"/>
              <a:t> </a:t>
            </a:r>
            <a:r>
              <a:rPr lang="en-US" err="1"/>
              <a:t>chuyên</a:t>
            </a:r>
            <a:r>
              <a:rPr lang="en-US"/>
              <a:t> </a:t>
            </a:r>
            <a:r>
              <a:rPr lang="en-US" err="1"/>
              <a:t>khoa</a:t>
            </a:r>
            <a:r>
              <a:rPr lang="en-US"/>
              <a:t> </a:t>
            </a:r>
            <a:r>
              <a:rPr lang="en-US" err="1"/>
              <a:t>trong</a:t>
            </a:r>
            <a:r>
              <a:rPr lang="en-US"/>
              <a:t> DIE</a:t>
            </a:r>
          </a:p>
          <a:p>
            <a:r>
              <a:rPr lang="en-US" err="1"/>
              <a:t>Chưa</a:t>
            </a:r>
            <a:r>
              <a:rPr lang="en-US"/>
              <a:t> </a:t>
            </a:r>
            <a:r>
              <a:rPr lang="en-US" err="1"/>
              <a:t>xác</a:t>
            </a:r>
            <a:r>
              <a:rPr lang="en-US"/>
              <a:t> </a:t>
            </a:r>
            <a:r>
              <a:rPr lang="en-US" err="1"/>
              <a:t>nhận</a:t>
            </a:r>
            <a:r>
              <a:rPr lang="en-US"/>
              <a:t> </a:t>
            </a:r>
            <a:r>
              <a:rPr lang="en-US" err="1"/>
              <a:t>về</a:t>
            </a:r>
            <a:r>
              <a:rPr lang="en-US"/>
              <a:t> an </a:t>
            </a:r>
            <a:r>
              <a:rPr lang="en-US" err="1"/>
              <a:t>toàn</a:t>
            </a:r>
            <a:r>
              <a:rPr lang="en-US"/>
              <a:t> </a:t>
            </a:r>
            <a:r>
              <a:rPr lang="en-US" err="1"/>
              <a:t>và</a:t>
            </a:r>
            <a:r>
              <a:rPr lang="en-US"/>
              <a:t> </a:t>
            </a:r>
            <a:r>
              <a:rPr lang="en-US" err="1"/>
              <a:t>hiệu</a:t>
            </a:r>
            <a:r>
              <a:rPr lang="en-US"/>
              <a:t> </a:t>
            </a:r>
            <a:r>
              <a:rPr lang="en-US" err="1"/>
              <a:t>quả</a:t>
            </a:r>
            <a:r>
              <a:rPr lang="en-US"/>
              <a:t> </a:t>
            </a:r>
            <a:r>
              <a:rPr lang="en-US" err="1"/>
              <a:t>của</a:t>
            </a:r>
            <a:r>
              <a:rPr lang="en-US"/>
              <a:t> HIFU</a:t>
            </a:r>
          </a:p>
        </p:txBody>
      </p:sp>
      <p:sp>
        <p:nvSpPr>
          <p:cNvPr id="2" name="Title 1"/>
          <p:cNvSpPr>
            <a:spLocks noGrp="1"/>
          </p:cNvSpPr>
          <p:nvPr>
            <p:ph type="title"/>
          </p:nvPr>
        </p:nvSpPr>
        <p:spPr/>
        <p:txBody>
          <a:bodyPr>
            <a:normAutofit/>
          </a:bodyPr>
          <a:lstStyle/>
          <a:p>
            <a:r>
              <a:rPr lang="en-US" err="1"/>
              <a:t>Điều</a:t>
            </a:r>
            <a:r>
              <a:rPr lang="en-US"/>
              <a:t> </a:t>
            </a:r>
            <a:r>
              <a:rPr lang="en-US" err="1"/>
              <a:t>trị</a:t>
            </a:r>
            <a:r>
              <a:rPr lang="en-US"/>
              <a:t> </a:t>
            </a:r>
            <a:r>
              <a:rPr lang="en-US" err="1"/>
              <a:t>ngoại</a:t>
            </a:r>
            <a:r>
              <a:rPr lang="en-US"/>
              <a:t> </a:t>
            </a:r>
            <a:r>
              <a:rPr lang="en-US" err="1"/>
              <a:t>khoa</a:t>
            </a:r>
            <a:r>
              <a:rPr lang="en-US"/>
              <a:t> </a:t>
            </a:r>
            <a:r>
              <a:rPr lang="en-US" err="1"/>
              <a:t>triệu</a:t>
            </a:r>
            <a:r>
              <a:rPr lang="en-US"/>
              <a:t> </a:t>
            </a:r>
            <a:r>
              <a:rPr lang="en-US" err="1"/>
              <a:t>chứng</a:t>
            </a:r>
            <a:r>
              <a:rPr lang="en-US"/>
              <a:t> </a:t>
            </a:r>
            <a:r>
              <a:rPr lang="en-US" err="1"/>
              <a:t>đau</a:t>
            </a:r>
            <a:r>
              <a:rPr lang="en-US"/>
              <a:t>: phẫu thuật lấy bỏ</a:t>
            </a:r>
          </a:p>
        </p:txBody>
      </p:sp>
      <p:sp>
        <p:nvSpPr>
          <p:cNvPr id="8" name="TextBox 7"/>
          <p:cNvSpPr txBox="1"/>
          <p:nvPr/>
        </p:nvSpPr>
        <p:spPr>
          <a:xfrm>
            <a:off x="2057400" y="920554"/>
            <a:ext cx="8229600" cy="461665"/>
          </a:xfrm>
          <a:prstGeom prst="rect">
            <a:avLst/>
          </a:prstGeom>
          <a:noFill/>
          <a:ln>
            <a:solidFill>
              <a:schemeClr val="tx1"/>
            </a:solidFill>
          </a:ln>
        </p:spPr>
        <p:txBody>
          <a:bodyPr wrap="square" rtlCol="0">
            <a:spAutoFit/>
          </a:bodyPr>
          <a:lstStyle/>
          <a:p>
            <a:r>
              <a:rPr lang="en-US" sz="2400" err="1"/>
              <a:t>Phẫu</a:t>
            </a:r>
            <a:r>
              <a:rPr lang="en-US" sz="2400"/>
              <a:t> </a:t>
            </a:r>
            <a:r>
              <a:rPr lang="en-US" sz="2400" err="1"/>
              <a:t>thuật</a:t>
            </a:r>
            <a:r>
              <a:rPr lang="en-US" sz="2400"/>
              <a:t> </a:t>
            </a:r>
            <a:r>
              <a:rPr lang="en-US" sz="2400" err="1"/>
              <a:t>chỉ</a:t>
            </a:r>
            <a:r>
              <a:rPr lang="en-US" sz="2400"/>
              <a:t> </a:t>
            </a:r>
            <a:r>
              <a:rPr lang="en-US" sz="2400" err="1"/>
              <a:t>tốt</a:t>
            </a:r>
            <a:r>
              <a:rPr lang="en-US" sz="2400"/>
              <a:t> </a:t>
            </a:r>
            <a:r>
              <a:rPr lang="en-US" sz="2400" err="1"/>
              <a:t>trong</a:t>
            </a:r>
            <a:r>
              <a:rPr lang="en-US" sz="2400"/>
              <a:t> </a:t>
            </a:r>
            <a:r>
              <a:rPr lang="en-US" sz="2400" err="1"/>
              <a:t>bàn</a:t>
            </a:r>
            <a:r>
              <a:rPr lang="en-US" sz="2400"/>
              <a:t> </a:t>
            </a:r>
            <a:r>
              <a:rPr lang="en-US" sz="2400" err="1"/>
              <a:t>tay</a:t>
            </a:r>
            <a:r>
              <a:rPr lang="en-US" sz="2400"/>
              <a:t> </a:t>
            </a:r>
            <a:r>
              <a:rPr lang="en-US" sz="2400" err="1"/>
              <a:t>lành</a:t>
            </a:r>
            <a:r>
              <a:rPr lang="en-US" sz="2400"/>
              <a:t> </a:t>
            </a:r>
            <a:r>
              <a:rPr lang="en-US" sz="2400" err="1"/>
              <a:t>nghề</a:t>
            </a:r>
            <a:r>
              <a:rPr lang="en-US" sz="2400"/>
              <a:t> </a:t>
            </a:r>
            <a:r>
              <a:rPr lang="en-US" sz="2400" err="1"/>
              <a:t>và</a:t>
            </a:r>
            <a:r>
              <a:rPr lang="en-US" sz="2400"/>
              <a:t> </a:t>
            </a:r>
            <a:r>
              <a:rPr lang="en-US" sz="2400" err="1"/>
              <a:t>nhóm</a:t>
            </a:r>
            <a:r>
              <a:rPr lang="en-US" sz="2400"/>
              <a:t> </a:t>
            </a:r>
            <a:r>
              <a:rPr lang="en-US" sz="2400" err="1"/>
              <a:t>chuyên</a:t>
            </a:r>
            <a:r>
              <a:rPr lang="en-US" sz="2400"/>
              <a:t> </a:t>
            </a:r>
            <a:r>
              <a:rPr lang="en-US" sz="2400" err="1"/>
              <a:t>gia</a:t>
            </a:r>
            <a:r>
              <a:rPr lang="en-US" sz="2400"/>
              <a:t> </a:t>
            </a:r>
          </a:p>
        </p:txBody>
      </p:sp>
      <p:pic>
        <p:nvPicPr>
          <p:cNvPr id="3" name="Online Media 2" descr="Surgical Rx">
            <a:hlinkClick r:id="" action="ppaction://media"/>
            <a:extLst>
              <a:ext uri="{FF2B5EF4-FFF2-40B4-BE49-F238E27FC236}">
                <a16:creationId xmlns:a16="http://schemas.microsoft.com/office/drawing/2014/main" id="{43DE9105-5312-3A4A-8B8D-5CDF7D53AB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87719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1231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0ECF06-AC10-0645-B9EC-F163997A928C}"/>
              </a:ext>
            </a:extLst>
          </p:cNvPr>
          <p:cNvSpPr>
            <a:spLocks noGrp="1"/>
          </p:cNvSpPr>
          <p:nvPr>
            <p:ph sz="half" idx="1"/>
          </p:nvPr>
        </p:nvSpPr>
        <p:spPr/>
        <p:txBody>
          <a:bodyPr/>
          <a:lstStyle/>
          <a:p>
            <a:r>
              <a:rPr lang="vi-VN"/>
              <a:t>Vai trò của yếu tố di truyền</a:t>
            </a:r>
          </a:p>
          <a:p>
            <a:pPr lvl="1"/>
            <a:r>
              <a:rPr lang="vi-VN" i="1"/>
              <a:t>HMG2A </a:t>
            </a:r>
          </a:p>
          <a:p>
            <a:r>
              <a:rPr lang="vi-VN"/>
              <a:t>Vai trò của yếu tố epigenetic</a:t>
            </a:r>
          </a:p>
          <a:p>
            <a:pPr lvl="1"/>
            <a:r>
              <a:rPr lang="vi-VN"/>
              <a:t>Yếu tố môi trường</a:t>
            </a:r>
          </a:p>
          <a:p>
            <a:pPr lvl="1"/>
            <a:r>
              <a:rPr lang="vi-VN"/>
              <a:t>Các yếu tố nguy cơ khác</a:t>
            </a:r>
            <a:endParaRPr lang="en-US"/>
          </a:p>
        </p:txBody>
      </p:sp>
      <p:sp>
        <p:nvSpPr>
          <p:cNvPr id="4" name="Title 3">
            <a:extLst>
              <a:ext uri="{FF2B5EF4-FFF2-40B4-BE49-F238E27FC236}">
                <a16:creationId xmlns:a16="http://schemas.microsoft.com/office/drawing/2014/main" id="{63AFB3AB-1E43-3B44-AC5A-08AF6A483085}"/>
              </a:ext>
            </a:extLst>
          </p:cNvPr>
          <p:cNvSpPr>
            <a:spLocks noGrp="1"/>
          </p:cNvSpPr>
          <p:nvPr>
            <p:ph type="title"/>
          </p:nvPr>
        </p:nvSpPr>
        <p:spPr/>
        <p:txBody>
          <a:bodyPr/>
          <a:lstStyle/>
          <a:p>
            <a:r>
              <a:rPr lang="en-US"/>
              <a:t>Vì sao có sự chuyển đổi tế bào?</a:t>
            </a:r>
          </a:p>
        </p:txBody>
      </p:sp>
      <p:sp>
        <p:nvSpPr>
          <p:cNvPr id="3" name="Content Placeholder 2">
            <a:extLst>
              <a:ext uri="{FF2B5EF4-FFF2-40B4-BE49-F238E27FC236}">
                <a16:creationId xmlns:a16="http://schemas.microsoft.com/office/drawing/2014/main" id="{DE209BB1-9D02-D942-AC6F-151481A7CB5D}"/>
              </a:ext>
            </a:extLst>
          </p:cNvPr>
          <p:cNvSpPr>
            <a:spLocks noGrp="1"/>
          </p:cNvSpPr>
          <p:nvPr>
            <p:ph sz="half" idx="2"/>
          </p:nvPr>
        </p:nvSpPr>
        <p:spPr/>
        <p:txBody>
          <a:bodyPr/>
          <a:lstStyle/>
          <a:p>
            <a:endParaRPr lang="en-US"/>
          </a:p>
        </p:txBody>
      </p:sp>
      <p:pic>
        <p:nvPicPr>
          <p:cNvPr id="6" name="Picture 2">
            <a:extLst>
              <a:ext uri="{FF2B5EF4-FFF2-40B4-BE49-F238E27FC236}">
                <a16:creationId xmlns:a16="http://schemas.microsoft.com/office/drawing/2014/main" id="{ADA20FD3-1352-4C4B-8A82-671EC83657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45" t="13311" r="24992" b="29565"/>
          <a:stretch/>
        </p:blipFill>
        <p:spPr bwMode="auto">
          <a:xfrm>
            <a:off x="6172200" y="1475536"/>
            <a:ext cx="5181600" cy="353704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Online Media 6" descr="Why act differently?">
            <a:hlinkClick r:id="" action="ppaction://media"/>
            <a:extLst>
              <a:ext uri="{FF2B5EF4-FFF2-40B4-BE49-F238E27FC236}">
                <a16:creationId xmlns:a16="http://schemas.microsoft.com/office/drawing/2014/main" id="{EE191A01-ACB3-834D-AC83-D58D8F6516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37426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571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B51B9B-DCB5-9B4F-9D0E-6AD7340AE49C}"/>
              </a:ext>
            </a:extLst>
          </p:cNvPr>
          <p:cNvSpPr>
            <a:spLocks noGrp="1"/>
          </p:cNvSpPr>
          <p:nvPr>
            <p:ph sz="half" idx="1"/>
          </p:nvPr>
        </p:nvSpPr>
        <p:spPr>
          <a:xfrm>
            <a:off x="838200" y="1458096"/>
            <a:ext cx="5181600" cy="4436077"/>
          </a:xfrm>
        </p:spPr>
        <p:txBody>
          <a:bodyPr/>
          <a:lstStyle/>
          <a:p>
            <a:endParaRPr lang="en-US"/>
          </a:p>
          <a:p>
            <a:endParaRPr lang="en-US"/>
          </a:p>
          <a:p>
            <a:endParaRPr lang="en-US"/>
          </a:p>
          <a:p>
            <a:endParaRPr lang="en-US"/>
          </a:p>
          <a:p>
            <a:endParaRPr lang="en-US"/>
          </a:p>
          <a:p>
            <a:endParaRPr lang="en-US"/>
          </a:p>
          <a:p>
            <a:r>
              <a:rPr lang="en-US"/>
              <a:t>Tái kích hoạt </a:t>
            </a:r>
            <a:r>
              <a:rPr lang="en-US" i="1"/>
              <a:t>HMG2A</a:t>
            </a:r>
            <a:r>
              <a:rPr lang="en-US"/>
              <a:t> ở tế bào gốc cơ trơn làm cho nó trở thành tế bào gốc đột biến</a:t>
            </a:r>
          </a:p>
        </p:txBody>
      </p:sp>
      <p:sp>
        <p:nvSpPr>
          <p:cNvPr id="4" name="Title 3">
            <a:extLst>
              <a:ext uri="{FF2B5EF4-FFF2-40B4-BE49-F238E27FC236}">
                <a16:creationId xmlns:a16="http://schemas.microsoft.com/office/drawing/2014/main" id="{4B6B820B-117A-DA46-A2C5-DA1F9EE99BEB}"/>
              </a:ext>
            </a:extLst>
          </p:cNvPr>
          <p:cNvSpPr>
            <a:spLocks noGrp="1"/>
          </p:cNvSpPr>
          <p:nvPr>
            <p:ph type="title"/>
          </p:nvPr>
        </p:nvSpPr>
        <p:spPr/>
        <p:txBody>
          <a:bodyPr>
            <a:normAutofit/>
          </a:bodyPr>
          <a:lstStyle/>
          <a:p>
            <a:r>
              <a:rPr lang="en-US"/>
              <a:t>Yếu tố di truyền: sự tái kích hoạt gene </a:t>
            </a:r>
            <a:r>
              <a:rPr lang="en-US" i="1"/>
              <a:t>HMG2A</a:t>
            </a:r>
            <a:r>
              <a:rPr lang="en-US"/>
              <a:t> </a:t>
            </a:r>
          </a:p>
        </p:txBody>
      </p:sp>
      <p:sp>
        <p:nvSpPr>
          <p:cNvPr id="3" name="Content Placeholder 2">
            <a:extLst>
              <a:ext uri="{FF2B5EF4-FFF2-40B4-BE49-F238E27FC236}">
                <a16:creationId xmlns:a16="http://schemas.microsoft.com/office/drawing/2014/main" id="{83847A31-F515-3A4A-9308-BC54A1F64B8A}"/>
              </a:ext>
            </a:extLst>
          </p:cNvPr>
          <p:cNvSpPr>
            <a:spLocks noGrp="1"/>
          </p:cNvSpPr>
          <p:nvPr>
            <p:ph sz="half" idx="2"/>
          </p:nvPr>
        </p:nvSpPr>
        <p:spPr>
          <a:xfrm>
            <a:off x="6172200" y="1458097"/>
            <a:ext cx="5181600" cy="4436076"/>
          </a:xfrm>
        </p:spPr>
        <p:txBody>
          <a:bodyPr/>
          <a:lstStyle/>
          <a:p>
            <a:endParaRPr lang="en-US"/>
          </a:p>
          <a:p>
            <a:endParaRPr lang="en-US"/>
          </a:p>
          <a:p>
            <a:endParaRPr lang="en-US"/>
          </a:p>
          <a:p>
            <a:endParaRPr lang="en-US"/>
          </a:p>
          <a:p>
            <a:endParaRPr lang="en-US"/>
          </a:p>
          <a:p>
            <a:endParaRPr lang="en-US"/>
          </a:p>
          <a:p>
            <a:r>
              <a:rPr lang="en-US"/>
              <a:t>Tế bào gốc đột biến tạo ra các tế bào có tính năng của tế bào sinh sản: phân chia &amp; chế tiết</a:t>
            </a:r>
          </a:p>
        </p:txBody>
      </p:sp>
      <p:pic>
        <p:nvPicPr>
          <p:cNvPr id="7" name="Picture 2">
            <a:extLst>
              <a:ext uri="{FF2B5EF4-FFF2-40B4-BE49-F238E27FC236}">
                <a16:creationId xmlns:a16="http://schemas.microsoft.com/office/drawing/2014/main" id="{6575E9CE-5846-634A-8F01-E94E300ED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1463008"/>
            <a:ext cx="5181600" cy="27914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C77E75F0-6381-C644-B331-B22971217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458096"/>
            <a:ext cx="5196407" cy="27964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Online Media 5" descr="HMG2A re-activation">
            <a:hlinkClick r:id="" action="ppaction://media"/>
            <a:extLst>
              <a:ext uri="{FF2B5EF4-FFF2-40B4-BE49-F238E27FC236}">
                <a16:creationId xmlns:a16="http://schemas.microsoft.com/office/drawing/2014/main" id="{59F81EAC-6C32-564B-AB60-50D0885A16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4082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616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F5539-983A-6E40-847C-0B0F9539E498}"/>
              </a:ext>
            </a:extLst>
          </p:cNvPr>
          <p:cNvSpPr>
            <a:spLocks noGrp="1"/>
          </p:cNvSpPr>
          <p:nvPr>
            <p:ph sz="half" idx="1"/>
          </p:nvPr>
        </p:nvSpPr>
        <p:spPr/>
        <p:txBody>
          <a:bodyPr/>
          <a:lstStyle/>
          <a:p>
            <a:r>
              <a:rPr lang="en-US"/>
              <a:t>Trong giai đoạn hoàn tất chuyển đổi tế bào có sự tham gia của </a:t>
            </a:r>
          </a:p>
          <a:p>
            <a:pPr lvl="1"/>
            <a:r>
              <a:rPr lang="en-US"/>
              <a:t>Các steroid sinh dục</a:t>
            </a:r>
          </a:p>
          <a:p>
            <a:pPr lvl="2"/>
            <a:r>
              <a:rPr lang="en-US"/>
              <a:t>Estrogen</a:t>
            </a:r>
          </a:p>
          <a:p>
            <a:pPr lvl="2"/>
            <a:r>
              <a:rPr lang="en-US"/>
              <a:t>Progesterone</a:t>
            </a:r>
          </a:p>
          <a:p>
            <a:pPr lvl="1"/>
            <a:r>
              <a:rPr lang="en-US"/>
              <a:t>Hệ thống paracrine và autocrine</a:t>
            </a:r>
          </a:p>
          <a:p>
            <a:pPr lvl="2"/>
            <a:r>
              <a:rPr lang="en-US" err="1"/>
              <a:t>Wnt/</a:t>
            </a:r>
            <a:r>
              <a:rPr lang="el-GR" err="1"/>
              <a:t>β</a:t>
            </a:r>
            <a:r>
              <a:rPr lang="en-US" err="1"/>
              <a:t>-</a:t>
            </a:r>
            <a:r>
              <a:rPr lang="en-US"/>
              <a:t>Catenin pathway</a:t>
            </a:r>
          </a:p>
        </p:txBody>
      </p:sp>
      <p:sp>
        <p:nvSpPr>
          <p:cNvPr id="4" name="Title 3">
            <a:extLst>
              <a:ext uri="{FF2B5EF4-FFF2-40B4-BE49-F238E27FC236}">
                <a16:creationId xmlns:a16="http://schemas.microsoft.com/office/drawing/2014/main" id="{1103862F-A5D7-0947-ABA5-AABB81A1C0A0}"/>
              </a:ext>
            </a:extLst>
          </p:cNvPr>
          <p:cNvSpPr>
            <a:spLocks noGrp="1"/>
          </p:cNvSpPr>
          <p:nvPr>
            <p:ph type="title"/>
          </p:nvPr>
        </p:nvSpPr>
        <p:spPr/>
        <p:txBody>
          <a:bodyPr>
            <a:normAutofit/>
          </a:bodyPr>
          <a:lstStyle/>
          <a:p>
            <a:r>
              <a:rPr lang="en-US"/>
              <a:t>Các steroids sinh dục: yếu tố hoàn tất chuyển đổi tế bào</a:t>
            </a:r>
          </a:p>
        </p:txBody>
      </p:sp>
      <p:sp>
        <p:nvSpPr>
          <p:cNvPr id="6" name="Content Placeholder 5">
            <a:extLst>
              <a:ext uri="{FF2B5EF4-FFF2-40B4-BE49-F238E27FC236}">
                <a16:creationId xmlns:a16="http://schemas.microsoft.com/office/drawing/2014/main" id="{515DFB01-C364-914A-A411-D7DAB847AE32}"/>
              </a:ext>
            </a:extLst>
          </p:cNvPr>
          <p:cNvSpPr>
            <a:spLocks noGrp="1"/>
          </p:cNvSpPr>
          <p:nvPr>
            <p:ph sz="half" idx="2"/>
          </p:nvPr>
        </p:nvSpPr>
        <p:spPr/>
        <p:txBody>
          <a:bodyPr/>
          <a:lstStyle/>
          <a:p>
            <a:endParaRPr lang="en-US"/>
          </a:p>
        </p:txBody>
      </p:sp>
      <p:pic>
        <p:nvPicPr>
          <p:cNvPr id="7" name="Picture 2">
            <a:extLst>
              <a:ext uri="{FF2B5EF4-FFF2-40B4-BE49-F238E27FC236}">
                <a16:creationId xmlns:a16="http://schemas.microsoft.com/office/drawing/2014/main" id="{2B748306-82EA-984C-B58D-C9FEBA86A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1459516"/>
            <a:ext cx="5181600" cy="293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Online Media 2" descr="The last step">
            <a:hlinkClick r:id="" action="ppaction://media"/>
            <a:extLst>
              <a:ext uri="{FF2B5EF4-FFF2-40B4-BE49-F238E27FC236}">
                <a16:creationId xmlns:a16="http://schemas.microsoft.com/office/drawing/2014/main" id="{EA2220BD-B345-DB49-9966-3A4E254E4E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63124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277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74ADA1-0315-C645-8650-5B6A5807CF1B}"/>
              </a:ext>
            </a:extLst>
          </p:cNvPr>
          <p:cNvSpPr>
            <a:spLocks noGrp="1"/>
          </p:cNvSpPr>
          <p:nvPr>
            <p:ph sz="half" idx="1"/>
          </p:nvPr>
        </p:nvSpPr>
        <p:spPr/>
        <p:txBody>
          <a:bodyPr>
            <a:normAutofit/>
          </a:bodyPr>
          <a:lstStyle/>
          <a:p>
            <a:r>
              <a:rPr lang="en-US"/>
              <a:t>Estrogen điều hòa lên các PR</a:t>
            </a:r>
          </a:p>
          <a:p>
            <a:pPr lvl="1"/>
            <a:r>
              <a:rPr lang="en-US" err="1"/>
              <a:t>Yếu</a:t>
            </a:r>
            <a:r>
              <a:rPr lang="en-US"/>
              <a:t> </a:t>
            </a:r>
            <a:r>
              <a:rPr lang="en-US" err="1"/>
              <a:t>tố</a:t>
            </a:r>
            <a:r>
              <a:rPr lang="en-US"/>
              <a:t> </a:t>
            </a:r>
            <a:r>
              <a:rPr lang="en-US" err="1"/>
              <a:t>khởi</a:t>
            </a:r>
            <a:r>
              <a:rPr lang="en-US"/>
              <a:t> </a:t>
            </a:r>
            <a:r>
              <a:rPr lang="en-US" err="1"/>
              <a:t>đầu</a:t>
            </a:r>
            <a:endParaRPr lang="en-US"/>
          </a:p>
          <a:p>
            <a:pPr lvl="1"/>
            <a:r>
              <a:rPr lang="en-US" err="1"/>
              <a:t>Điều</a:t>
            </a:r>
            <a:r>
              <a:rPr lang="en-US"/>
              <a:t> </a:t>
            </a:r>
            <a:r>
              <a:rPr lang="en-US" err="1"/>
              <a:t>hòa</a:t>
            </a:r>
            <a:r>
              <a:rPr lang="en-US"/>
              <a:t> </a:t>
            </a:r>
            <a:r>
              <a:rPr lang="en-US" err="1"/>
              <a:t>lên</a:t>
            </a:r>
            <a:r>
              <a:rPr lang="en-US"/>
              <a:t> </a:t>
            </a:r>
            <a:r>
              <a:rPr lang="en-US" err="1"/>
              <a:t>các</a:t>
            </a:r>
            <a:r>
              <a:rPr lang="en-US"/>
              <a:t> PR</a:t>
            </a:r>
          </a:p>
          <a:p>
            <a:r>
              <a:rPr lang="en-US"/>
              <a:t>Progesterone điều hòa phiên mã các gene chủ </a:t>
            </a:r>
          </a:p>
          <a:p>
            <a:pPr lvl="1"/>
            <a:r>
              <a:rPr lang="en-US" err="1"/>
              <a:t>Trực</a:t>
            </a:r>
            <a:r>
              <a:rPr lang="en-US"/>
              <a:t> </a:t>
            </a:r>
            <a:r>
              <a:rPr lang="en-US" err="1"/>
              <a:t>tiếp</a:t>
            </a:r>
            <a:r>
              <a:rPr lang="en-US"/>
              <a:t> </a:t>
            </a:r>
            <a:r>
              <a:rPr lang="en-US" err="1"/>
              <a:t>kích</a:t>
            </a:r>
            <a:r>
              <a:rPr lang="en-US"/>
              <a:t> </a:t>
            </a:r>
            <a:r>
              <a:rPr lang="en-US" err="1"/>
              <a:t>thích</a:t>
            </a:r>
            <a:endParaRPr lang="en-US"/>
          </a:p>
          <a:p>
            <a:pPr lvl="1"/>
            <a:r>
              <a:rPr lang="en-US" err="1"/>
              <a:t>Điều</a:t>
            </a:r>
            <a:r>
              <a:rPr lang="en-US"/>
              <a:t> </a:t>
            </a:r>
            <a:r>
              <a:rPr lang="en-US" err="1"/>
              <a:t>hòa</a:t>
            </a:r>
            <a:r>
              <a:rPr lang="en-US"/>
              <a:t> genes </a:t>
            </a:r>
            <a:r>
              <a:rPr lang="en-US" err="1"/>
              <a:t>chủ</a:t>
            </a:r>
            <a:endParaRPr lang="en-US"/>
          </a:p>
          <a:p>
            <a:pPr lvl="1"/>
            <a:r>
              <a:rPr lang="en-US"/>
              <a:t>Apoptosis</a:t>
            </a:r>
          </a:p>
          <a:p>
            <a:pPr lvl="1"/>
            <a:r>
              <a:rPr lang="en-US" err="1"/>
              <a:t>Phát</a:t>
            </a:r>
            <a:r>
              <a:rPr lang="en-US"/>
              <a:t> </a:t>
            </a:r>
            <a:r>
              <a:rPr lang="en-US" err="1"/>
              <a:t>triển</a:t>
            </a:r>
            <a:endParaRPr lang="en-US"/>
          </a:p>
          <a:p>
            <a:pPr lvl="1"/>
            <a:r>
              <a:rPr lang="en-US" err="1"/>
              <a:t>Tạo</a:t>
            </a:r>
            <a:r>
              <a:rPr lang="en-US"/>
              <a:t> ECM</a:t>
            </a:r>
          </a:p>
        </p:txBody>
      </p:sp>
      <p:sp>
        <p:nvSpPr>
          <p:cNvPr id="4" name="Title 3">
            <a:extLst>
              <a:ext uri="{FF2B5EF4-FFF2-40B4-BE49-F238E27FC236}">
                <a16:creationId xmlns:a16="http://schemas.microsoft.com/office/drawing/2014/main" id="{856CF4B9-10CB-D14E-96C7-514D135C552B}"/>
              </a:ext>
            </a:extLst>
          </p:cNvPr>
          <p:cNvSpPr>
            <a:spLocks noGrp="1"/>
          </p:cNvSpPr>
          <p:nvPr>
            <p:ph type="title"/>
          </p:nvPr>
        </p:nvSpPr>
        <p:spPr/>
        <p:txBody>
          <a:bodyPr/>
          <a:lstStyle/>
          <a:p>
            <a:r>
              <a:rPr lang="en-US"/>
              <a:t>Estrogen và progesterone </a:t>
            </a:r>
          </a:p>
        </p:txBody>
      </p:sp>
      <p:sp>
        <p:nvSpPr>
          <p:cNvPr id="3" name="Content Placeholder 2">
            <a:extLst>
              <a:ext uri="{FF2B5EF4-FFF2-40B4-BE49-F238E27FC236}">
                <a16:creationId xmlns:a16="http://schemas.microsoft.com/office/drawing/2014/main" id="{3775BA01-2F20-9049-B2BC-417B9883296E}"/>
              </a:ext>
            </a:extLst>
          </p:cNvPr>
          <p:cNvSpPr>
            <a:spLocks noGrp="1"/>
          </p:cNvSpPr>
          <p:nvPr>
            <p:ph sz="half" idx="2"/>
          </p:nvPr>
        </p:nvSpPr>
        <p:spPr/>
        <p:txBody>
          <a:bodyPr/>
          <a:lstStyle/>
          <a:p>
            <a:endParaRPr lang="en-US"/>
          </a:p>
        </p:txBody>
      </p:sp>
      <p:pic>
        <p:nvPicPr>
          <p:cNvPr id="6" name="Picture 3">
            <a:extLst>
              <a:ext uri="{FF2B5EF4-FFF2-40B4-BE49-F238E27FC236}">
                <a16:creationId xmlns:a16="http://schemas.microsoft.com/office/drawing/2014/main" id="{BE62E87E-1308-9944-963D-B34AAF686F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412" t="19583" r="18823" b="18958"/>
          <a:stretch/>
        </p:blipFill>
        <p:spPr bwMode="auto">
          <a:xfrm>
            <a:off x="6172200" y="1475870"/>
            <a:ext cx="5181600" cy="37649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Online Media 7" descr="Estrogen &amp; Progesterone">
            <a:hlinkClick r:id="" action="ppaction://media"/>
            <a:extLst>
              <a:ext uri="{FF2B5EF4-FFF2-40B4-BE49-F238E27FC236}">
                <a16:creationId xmlns:a16="http://schemas.microsoft.com/office/drawing/2014/main" id="{BD585471-88E7-6F44-8546-72742CBE41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1806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6805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E5D39-7DC5-1E45-9FBA-823B00991F1E}"/>
              </a:ext>
            </a:extLst>
          </p:cNvPr>
          <p:cNvSpPr>
            <a:spLocks noGrp="1"/>
          </p:cNvSpPr>
          <p:nvPr>
            <p:ph sz="half" idx="1"/>
          </p:nvPr>
        </p:nvSpPr>
        <p:spPr/>
        <p:txBody>
          <a:bodyPr>
            <a:normAutofit/>
          </a:bodyPr>
          <a:lstStyle/>
          <a:p>
            <a:endParaRPr lang="en-US"/>
          </a:p>
          <a:p>
            <a:endParaRPr lang="en-US"/>
          </a:p>
          <a:p>
            <a:endParaRPr lang="en-US"/>
          </a:p>
          <a:p>
            <a:endParaRPr lang="en-US"/>
          </a:p>
          <a:p>
            <a:endParaRPr lang="en-US"/>
          </a:p>
          <a:p>
            <a:pPr marL="0" indent="0">
              <a:buNone/>
            </a:pPr>
            <a:endParaRPr lang="en-US"/>
          </a:p>
          <a:p>
            <a:pPr lvl="1"/>
            <a:endParaRPr lang="en-US"/>
          </a:p>
          <a:p>
            <a:r>
              <a:rPr lang="en-US"/>
              <a:t>Cả điều hoà lên và xuống của profile miRNA cùng hỗn loạn</a:t>
            </a:r>
          </a:p>
        </p:txBody>
      </p:sp>
      <p:sp>
        <p:nvSpPr>
          <p:cNvPr id="12" name="Content Placeholder 11">
            <a:extLst>
              <a:ext uri="{FF2B5EF4-FFF2-40B4-BE49-F238E27FC236}">
                <a16:creationId xmlns:a16="http://schemas.microsoft.com/office/drawing/2014/main" id="{DA2F29B8-C171-CB46-8CE4-09A75DFA6EAF}"/>
              </a:ext>
            </a:extLst>
          </p:cNvPr>
          <p:cNvSpPr>
            <a:spLocks noGrp="1"/>
          </p:cNvSpPr>
          <p:nvPr>
            <p:ph sz="half" idx="2"/>
          </p:nvPr>
        </p:nvSpPr>
        <p:spPr/>
        <p:txBody>
          <a:bodyPr>
            <a:normAutofit/>
          </a:bodyPr>
          <a:lstStyle/>
          <a:p>
            <a:endParaRPr lang="en-US"/>
          </a:p>
          <a:p>
            <a:endParaRPr lang="en-US"/>
          </a:p>
          <a:p>
            <a:endParaRPr lang="en-US"/>
          </a:p>
          <a:p>
            <a:endParaRPr lang="en-US"/>
          </a:p>
          <a:p>
            <a:endParaRPr lang="en-US"/>
          </a:p>
          <a:p>
            <a:pPr marL="0" indent="0">
              <a:buNone/>
            </a:pPr>
            <a:endParaRPr lang="en-US"/>
          </a:p>
          <a:p>
            <a:pPr lvl="1"/>
            <a:endParaRPr lang="en-US"/>
          </a:p>
          <a:p>
            <a:r>
              <a:rPr lang="vi-VN"/>
              <a:t>Hệ quả: mất sự kiểm soát tăng trưởng tế bào</a:t>
            </a:r>
            <a:endParaRPr lang="en-US"/>
          </a:p>
        </p:txBody>
      </p:sp>
      <p:sp>
        <p:nvSpPr>
          <p:cNvPr id="4" name="Title 3">
            <a:extLst>
              <a:ext uri="{FF2B5EF4-FFF2-40B4-BE49-F238E27FC236}">
                <a16:creationId xmlns:a16="http://schemas.microsoft.com/office/drawing/2014/main" id="{8766AC0D-4C76-0A44-8D50-71CC3C5A2080}"/>
              </a:ext>
            </a:extLst>
          </p:cNvPr>
          <p:cNvSpPr>
            <a:spLocks noGrp="1"/>
          </p:cNvSpPr>
          <p:nvPr>
            <p:ph type="title"/>
          </p:nvPr>
        </p:nvSpPr>
        <p:spPr/>
        <p:txBody>
          <a:bodyPr/>
          <a:lstStyle/>
          <a:p>
            <a:r>
              <a:rPr lang="en-US"/>
              <a:t>Yếu tố thượng di truyền: biến động trong profile miRNA</a:t>
            </a:r>
          </a:p>
        </p:txBody>
      </p:sp>
      <p:pic>
        <p:nvPicPr>
          <p:cNvPr id="9" name="Picture 3">
            <a:extLst>
              <a:ext uri="{FF2B5EF4-FFF2-40B4-BE49-F238E27FC236}">
                <a16:creationId xmlns:a16="http://schemas.microsoft.com/office/drawing/2014/main" id="{44571C95-C5DB-624D-8536-10C4B8A972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458097"/>
            <a:ext cx="5181600" cy="32917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Content Placeholder 10">
            <a:extLst>
              <a:ext uri="{FF2B5EF4-FFF2-40B4-BE49-F238E27FC236}">
                <a16:creationId xmlns:a16="http://schemas.microsoft.com/office/drawing/2014/main" id="{BCBDDA4E-0E98-8B4B-9FA6-1479C77110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2200" y="1458097"/>
            <a:ext cx="5181600" cy="3291703"/>
          </a:xfrm>
          <a:prstGeom prst="rect">
            <a:avLst/>
          </a:prstGeom>
          <a:ln>
            <a:solidFill>
              <a:schemeClr val="accent2">
                <a:lumMod val="75000"/>
              </a:schemeClr>
            </a:solidFill>
          </a:ln>
        </p:spPr>
      </p:pic>
      <p:pic>
        <p:nvPicPr>
          <p:cNvPr id="5" name="Online Media 4" descr="Epigenetic changes">
            <a:hlinkClick r:id="" action="ppaction://media"/>
            <a:extLst>
              <a:ext uri="{FF2B5EF4-FFF2-40B4-BE49-F238E27FC236}">
                <a16:creationId xmlns:a16="http://schemas.microsoft.com/office/drawing/2014/main" id="{F67D919D-FD3D-8C4C-A96F-BA2FDEC4E68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85893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411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2904</TotalTime>
  <Words>12261</Words>
  <Application>Microsoft Office PowerPoint</Application>
  <PresentationFormat>Widescreen</PresentationFormat>
  <Paragraphs>806</Paragraphs>
  <Slides>46</Slides>
  <Notes>46</Notes>
  <HiddenSlides>0</HiddenSlides>
  <MMClips>46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Wingdings</vt:lpstr>
      <vt:lpstr>Office Theme</vt:lpstr>
      <vt:lpstr>Khái lược các luận điểm đương đại về bệnh sinh của u xơ-cơ tử cung và những quan điểm điều trị hiện hành</vt:lpstr>
      <vt:lpstr>94% các u xơ-cơ tử cung đến từ neometra</vt:lpstr>
      <vt:lpstr>Mô bệnh học của u xơ-cơ tử cung </vt:lpstr>
      <vt:lpstr>Khởi nguồn từ tế bào gốc cơ trơn chuyển dạng</vt:lpstr>
      <vt:lpstr>Vì sao có sự chuyển đổi tế bào?</vt:lpstr>
      <vt:lpstr>Yếu tố di truyền: sự tái kích hoạt gene HMG2A </vt:lpstr>
      <vt:lpstr>Các steroids sinh dục: yếu tố hoàn tất chuyển đổi tế bào</vt:lpstr>
      <vt:lpstr>Estrogen và progesterone </vt:lpstr>
      <vt:lpstr>Yếu tố thượng di truyền: biến động trong profile miRNA</vt:lpstr>
      <vt:lpstr>Yếu tố epigenetic: các u xơ-cơ tử cung khác nhau về miRNA</vt:lpstr>
      <vt:lpstr>PowerPoint Presentation</vt:lpstr>
      <vt:lpstr>Phân loại leiomyomas theo vị trí, FIGO 2011 (updated 2018)</vt:lpstr>
      <vt:lpstr>Xác lập chẩn đoán qua siêu âm (IETA &amp; MUSA), SIS nếu là LSM</vt:lpstr>
      <vt:lpstr>Nhận diện vấn đề chủ là nội dung trọng yếu khi tiếp cận</vt:lpstr>
      <vt:lpstr>Cần phân tích vai trò của các yếu tố khác trong bệnh cảnh</vt:lpstr>
      <vt:lpstr>Hiểu về bệnh học leiomyoma làm thay đổi tư duy tiếp cận</vt:lpstr>
      <vt:lpstr>Điều trị u xơ-cơ tử cung là điều trị nhằm xử lí vấn đề chủ</vt:lpstr>
      <vt:lpstr>Soi buồng tử cung phẫu thuật là giải pháp cho LSM0 và LSM1</vt:lpstr>
      <vt:lpstr>Các liệu pháp nội khoa đã được chứng minh</vt:lpstr>
      <vt:lpstr>COCs: hiệu quả ngắn hạn cho AUB-L và HUB </vt:lpstr>
      <vt:lpstr>LNG-IUS: giảm máu mất ở AUB-L, thay đổi profile miRNA</vt:lpstr>
      <vt:lpstr>SPRMs: hiệu quả trên AUB và trên thể khối u</vt:lpstr>
      <vt:lpstr>Chất tương tự GnRH: GnRH-agonist và GnRH-antagonist</vt:lpstr>
      <vt:lpstr>Ulipristal acetate: phân tử hứa hẹn, nhưng bị tạm “rút phép”</vt:lpstr>
      <vt:lpstr>Khái lược các luận điểm đương đại về bệnh sinh của bệnh tuyến-cơ tử cung và các quan điểm điều trị hiện hành</vt:lpstr>
      <vt:lpstr>Mô bệnh học của adenomyosis</vt:lpstr>
      <vt:lpstr>Sinh bệnh học của adenomyosis: mô hình TIAR (2009)</vt:lpstr>
      <vt:lpstr>1. Xâm nhập của tế bào có nguồn gốc nội mạc tử cung</vt:lpstr>
      <vt:lpstr>2. Dung nạp các tổ chức nội mạc tử cung lạc vị</vt:lpstr>
      <vt:lpstr>Bất thường profile miRNA trong adenomyosis và cell cycle</vt:lpstr>
      <vt:lpstr>Bất thường methylation và biểu hiện của các gene chức năng</vt:lpstr>
      <vt:lpstr>3. Hai nhánh quan trọng tiếp nối theo sau viêm</vt:lpstr>
      <vt:lpstr>Miễn dịch học: viêm, đau và nhạy cảm trung ương</vt:lpstr>
      <vt:lpstr>Cường E2: AUB-A, co thắt nghịch thường &amp; vòng Leyendecke</vt:lpstr>
      <vt:lpstr>Adenomyosis: sự hoà trộn giữa đau, AUB và hiếm muộn</vt:lpstr>
      <vt:lpstr>Đặc điểm hình ảnh thay đổi theo thành phần tuyến-mô đệm</vt:lpstr>
      <vt:lpstr>Xác lập chẩn đoán qua siêu âm (IETA &amp; MUSA), có thể là MRI</vt:lpstr>
      <vt:lpstr>Điều trị adenomyosis: “problem-based” &amp; “lifelong strategy”</vt:lpstr>
      <vt:lpstr>Các phương tiện hiện có không phải là các vũ khí toàn năng</vt:lpstr>
      <vt:lpstr>Điều trị đánh vào các điểm chủ chốt của TIAR và cơ chế đau</vt:lpstr>
      <vt:lpstr>Điều trị đánh vào COX-2 và PGE2: NSAIDs, COCs</vt:lpstr>
      <vt:lpstr>Điều trị đánh vào cường E2 tại chỗ: Ức chế P450 aromatase</vt:lpstr>
      <vt:lpstr>Điều trị hạ thấp E2 lưu hành: GnRH agonist / antagonist</vt:lpstr>
      <vt:lpstr>Điều trị nhằm vào progesterone receptor: Dienogest</vt:lpstr>
      <vt:lpstr>Điều trị nhằm vào progesterone receptor: Levonorgestrel-IUS</vt:lpstr>
      <vt:lpstr>Điều trị ngoại khoa triệu chứng đau: phẫu thuật lấy bỏ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LUAN AU</dc:creator>
  <cp:lastModifiedBy>word2</cp:lastModifiedBy>
  <cp:revision>197</cp:revision>
  <dcterms:created xsi:type="dcterms:W3CDTF">2021-09-29T12:12:46Z</dcterms:created>
  <dcterms:modified xsi:type="dcterms:W3CDTF">2021-11-17T02:21:59Z</dcterms:modified>
</cp:coreProperties>
</file>